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79" r:id="rId2"/>
    <p:sldId id="280" r:id="rId3"/>
    <p:sldId id="276" r:id="rId4"/>
    <p:sldId id="272" r:id="rId5"/>
    <p:sldId id="267" r:id="rId6"/>
    <p:sldId id="278" r:id="rId7"/>
    <p:sldId id="275" r:id="rId8"/>
    <p:sldId id="273" r:id="rId9"/>
    <p:sldId id="268" r:id="rId10"/>
    <p:sldId id="257" r:id="rId11"/>
    <p:sldId id="274" r:id="rId12"/>
    <p:sldId id="262" r:id="rId13"/>
    <p:sldId id="282" r:id="rId14"/>
    <p:sldId id="283" r:id="rId15"/>
    <p:sldId id="26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660"/>
  </p:normalViewPr>
  <p:slideViewPr>
    <p:cSldViewPr snapToGrid="0">
      <p:cViewPr>
        <p:scale>
          <a:sx n="66" d="100"/>
          <a:sy n="66" d="100"/>
        </p:scale>
        <p:origin x="1238" y="31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AAA915-188F-424D-9648-83CE1B4D71EF}" type="datetimeFigureOut">
              <a:rPr lang="en-CA" smtClean="0"/>
              <a:t>2025-10-15</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21C691-1E29-4971-96E1-D91BFD1D7AAB}" type="slidenum">
              <a:rPr lang="en-CA" smtClean="0"/>
              <a:t>‹#›</a:t>
            </a:fld>
            <a:endParaRPr lang="en-CA"/>
          </a:p>
        </p:txBody>
      </p:sp>
    </p:spTree>
    <p:extLst>
      <p:ext uri="{BB962C8B-B14F-4D97-AF65-F5344CB8AC3E}">
        <p14:creationId xmlns:p14="http://schemas.microsoft.com/office/powerpoint/2010/main" val="3993638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Time evolution looks reasonable, but there are obvious lines down and across the middle of timestep 20 along with blocking.</a:t>
            </a:r>
          </a:p>
        </p:txBody>
      </p:sp>
      <p:sp>
        <p:nvSpPr>
          <p:cNvPr id="4" name="Slide Number Placeholder 3"/>
          <p:cNvSpPr>
            <a:spLocks noGrp="1"/>
          </p:cNvSpPr>
          <p:nvPr>
            <p:ph type="sldNum" sz="quarter" idx="5"/>
          </p:nvPr>
        </p:nvSpPr>
        <p:spPr/>
        <p:txBody>
          <a:bodyPr/>
          <a:lstStyle/>
          <a:p>
            <a:fld id="{7F21C691-1E29-4971-96E1-D91BFD1D7AAB}" type="slidenum">
              <a:rPr lang="en-CA" smtClean="0"/>
              <a:t>5</a:t>
            </a:fld>
            <a:endParaRPr lang="en-CA"/>
          </a:p>
        </p:txBody>
      </p:sp>
    </p:spTree>
    <p:extLst>
      <p:ext uri="{BB962C8B-B14F-4D97-AF65-F5344CB8AC3E}">
        <p14:creationId xmlns:p14="http://schemas.microsoft.com/office/powerpoint/2010/main" val="2427171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Fine and coarse scale blocking effects need to be understood, though fine scale is less important.</a:t>
            </a:r>
            <a:br>
              <a:rPr lang="en-CA" dirty="0"/>
            </a:br>
            <a:r>
              <a:rPr lang="en-CA" dirty="0"/>
              <a:t>What happens when using </a:t>
            </a:r>
            <a:r>
              <a:rPr lang="en-CA" dirty="0" err="1"/>
              <a:t>pvt</a:t>
            </a:r>
            <a:r>
              <a:rPr lang="en-CA" dirty="0"/>
              <a:t> with larger blocks or different hyper parameters</a:t>
            </a:r>
          </a:p>
        </p:txBody>
      </p:sp>
      <p:sp>
        <p:nvSpPr>
          <p:cNvPr id="4" name="Slide Number Placeholder 3"/>
          <p:cNvSpPr>
            <a:spLocks noGrp="1"/>
          </p:cNvSpPr>
          <p:nvPr>
            <p:ph type="sldNum" sz="quarter" idx="5"/>
          </p:nvPr>
        </p:nvSpPr>
        <p:spPr/>
        <p:txBody>
          <a:bodyPr/>
          <a:lstStyle/>
          <a:p>
            <a:fld id="{7F21C691-1E29-4971-96E1-D91BFD1D7AAB}" type="slidenum">
              <a:rPr lang="en-CA" smtClean="0"/>
              <a:t>6</a:t>
            </a:fld>
            <a:endParaRPr lang="en-CA"/>
          </a:p>
        </p:txBody>
      </p:sp>
    </p:spTree>
    <p:extLst>
      <p:ext uri="{BB962C8B-B14F-4D97-AF65-F5344CB8AC3E}">
        <p14:creationId xmlns:p14="http://schemas.microsoft.com/office/powerpoint/2010/main" val="3258914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F21C691-1E29-4971-96E1-D91BFD1D7AAB}" type="slidenum">
              <a:rPr lang="en-CA" smtClean="0"/>
              <a:t>8</a:t>
            </a:fld>
            <a:endParaRPr lang="en-CA"/>
          </a:p>
        </p:txBody>
      </p:sp>
    </p:spTree>
    <p:extLst>
      <p:ext uri="{BB962C8B-B14F-4D97-AF65-F5344CB8AC3E}">
        <p14:creationId xmlns:p14="http://schemas.microsoft.com/office/powerpoint/2010/main" val="1261096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Why is spatial coherence lost in time step 10 but recovered at timestep 16?</a:t>
            </a:r>
            <a:br>
              <a:rPr lang="en-CA" dirty="0"/>
            </a:br>
            <a:r>
              <a:rPr lang="en-CA" dirty="0"/>
              <a:t>Did it hallucinate on timestep 10? Seems like it never recovers in the top right region</a:t>
            </a:r>
          </a:p>
        </p:txBody>
      </p:sp>
      <p:sp>
        <p:nvSpPr>
          <p:cNvPr id="4" name="Slide Number Placeholder 3"/>
          <p:cNvSpPr>
            <a:spLocks noGrp="1"/>
          </p:cNvSpPr>
          <p:nvPr>
            <p:ph type="sldNum" sz="quarter" idx="5"/>
          </p:nvPr>
        </p:nvSpPr>
        <p:spPr/>
        <p:txBody>
          <a:bodyPr/>
          <a:lstStyle/>
          <a:p>
            <a:fld id="{7F21C691-1E29-4971-96E1-D91BFD1D7AAB}" type="slidenum">
              <a:rPr lang="en-CA" smtClean="0"/>
              <a:t>9</a:t>
            </a:fld>
            <a:endParaRPr lang="en-CA"/>
          </a:p>
        </p:txBody>
      </p:sp>
    </p:spTree>
    <p:extLst>
      <p:ext uri="{BB962C8B-B14F-4D97-AF65-F5344CB8AC3E}">
        <p14:creationId xmlns:p14="http://schemas.microsoft.com/office/powerpoint/2010/main" val="622439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F21C691-1E29-4971-96E1-D91BFD1D7AAB}" type="slidenum">
              <a:rPr lang="en-CA" smtClean="0"/>
              <a:t>11</a:t>
            </a:fld>
            <a:endParaRPr lang="en-CA"/>
          </a:p>
        </p:txBody>
      </p:sp>
    </p:spTree>
    <p:extLst>
      <p:ext uri="{BB962C8B-B14F-4D97-AF65-F5344CB8AC3E}">
        <p14:creationId xmlns:p14="http://schemas.microsoft.com/office/powerpoint/2010/main" val="800814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Timestep 4 is clearly wrong, largely in magnitude but also in pattern. Blocking is more noticeable in blue NDVI regions. The prediction looks better in contrast to cropland where NDVI changes even in dense patches.</a:t>
            </a:r>
          </a:p>
        </p:txBody>
      </p:sp>
      <p:sp>
        <p:nvSpPr>
          <p:cNvPr id="4" name="Slide Number Placeholder 3"/>
          <p:cNvSpPr>
            <a:spLocks noGrp="1"/>
          </p:cNvSpPr>
          <p:nvPr>
            <p:ph type="sldNum" sz="quarter" idx="5"/>
          </p:nvPr>
        </p:nvSpPr>
        <p:spPr/>
        <p:txBody>
          <a:bodyPr/>
          <a:lstStyle/>
          <a:p>
            <a:fld id="{7F21C691-1E29-4971-96E1-D91BFD1D7AAB}" type="slidenum">
              <a:rPr lang="en-CA" smtClean="0"/>
              <a:t>12</a:t>
            </a:fld>
            <a:endParaRPr lang="en-CA"/>
          </a:p>
        </p:txBody>
      </p:sp>
    </p:spTree>
    <p:extLst>
      <p:ext uri="{BB962C8B-B14F-4D97-AF65-F5344CB8AC3E}">
        <p14:creationId xmlns:p14="http://schemas.microsoft.com/office/powerpoint/2010/main" val="1067490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EB99E-3AC1-230B-1157-999841DF42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BDCDE0-66BE-6EBC-C08E-5BCDE1A9A8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A79853-9258-8F8A-E726-A3F35BA166F6}"/>
              </a:ext>
            </a:extLst>
          </p:cNvPr>
          <p:cNvSpPr>
            <a:spLocks noGrp="1"/>
          </p:cNvSpPr>
          <p:nvPr>
            <p:ph type="body" idx="1"/>
          </p:nvPr>
        </p:nvSpPr>
        <p:spPr/>
        <p:txBody>
          <a:bodyPr/>
          <a:lstStyle/>
          <a:p>
            <a:r>
              <a:rPr lang="en-CA" dirty="0"/>
              <a:t>Looking at the inputs as a possible explanation for the deviation between the predicted and actual NDVI at timestep 4. </a:t>
            </a:r>
            <a:br>
              <a:rPr lang="en-CA" dirty="0"/>
            </a:br>
            <a:endParaRPr lang="en-CA" dirty="0"/>
          </a:p>
        </p:txBody>
      </p:sp>
      <p:sp>
        <p:nvSpPr>
          <p:cNvPr id="4" name="Slide Number Placeholder 3">
            <a:extLst>
              <a:ext uri="{FF2B5EF4-FFF2-40B4-BE49-F238E27FC236}">
                <a16:creationId xmlns:a16="http://schemas.microsoft.com/office/drawing/2014/main" id="{E36605A7-C343-E6A1-87FA-7EA3D58DC584}"/>
              </a:ext>
            </a:extLst>
          </p:cNvPr>
          <p:cNvSpPr>
            <a:spLocks noGrp="1"/>
          </p:cNvSpPr>
          <p:nvPr>
            <p:ph type="sldNum" sz="quarter" idx="5"/>
          </p:nvPr>
        </p:nvSpPr>
        <p:spPr/>
        <p:txBody>
          <a:bodyPr/>
          <a:lstStyle/>
          <a:p>
            <a:fld id="{7F21C691-1E29-4971-96E1-D91BFD1D7AAB}" type="slidenum">
              <a:rPr lang="en-CA" smtClean="0"/>
              <a:t>13</a:t>
            </a:fld>
            <a:endParaRPr lang="en-CA"/>
          </a:p>
        </p:txBody>
      </p:sp>
    </p:spTree>
    <p:extLst>
      <p:ext uri="{BB962C8B-B14F-4D97-AF65-F5344CB8AC3E}">
        <p14:creationId xmlns:p14="http://schemas.microsoft.com/office/powerpoint/2010/main" val="3917398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F21C691-1E29-4971-96E1-D91BFD1D7AAB}" type="slidenum">
              <a:rPr lang="en-CA" smtClean="0"/>
              <a:t>14</a:t>
            </a:fld>
            <a:endParaRPr lang="en-CA"/>
          </a:p>
        </p:txBody>
      </p:sp>
    </p:spTree>
    <p:extLst>
      <p:ext uri="{BB962C8B-B14F-4D97-AF65-F5344CB8AC3E}">
        <p14:creationId xmlns:p14="http://schemas.microsoft.com/office/powerpoint/2010/main" val="994529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don’t mind it for this project, just making sure that Vitus is aware of the issue.</a:t>
            </a:r>
          </a:p>
        </p:txBody>
      </p:sp>
      <p:sp>
        <p:nvSpPr>
          <p:cNvPr id="4" name="Slide Number Placeholder 3"/>
          <p:cNvSpPr>
            <a:spLocks noGrp="1"/>
          </p:cNvSpPr>
          <p:nvPr>
            <p:ph type="sldNum" sz="quarter" idx="5"/>
          </p:nvPr>
        </p:nvSpPr>
        <p:spPr/>
        <p:txBody>
          <a:bodyPr/>
          <a:lstStyle/>
          <a:p>
            <a:fld id="{7F21C691-1E29-4971-96E1-D91BFD1D7AAB}" type="slidenum">
              <a:rPr lang="en-CA" smtClean="0"/>
              <a:t>15</a:t>
            </a:fld>
            <a:endParaRPr lang="en-CA"/>
          </a:p>
        </p:txBody>
      </p:sp>
    </p:spTree>
    <p:extLst>
      <p:ext uri="{BB962C8B-B14F-4D97-AF65-F5344CB8AC3E}">
        <p14:creationId xmlns:p14="http://schemas.microsoft.com/office/powerpoint/2010/main" val="3007915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EEBB1-5137-6E3B-A5AD-0A1A10BD82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9EFA8341-08FF-94AE-72F5-DFEBEA6E6B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FE607EFE-97C9-46A9-907D-7F66AF8016AC}"/>
              </a:ext>
            </a:extLst>
          </p:cNvPr>
          <p:cNvSpPr>
            <a:spLocks noGrp="1"/>
          </p:cNvSpPr>
          <p:nvPr>
            <p:ph type="dt" sz="half" idx="10"/>
          </p:nvPr>
        </p:nvSpPr>
        <p:spPr/>
        <p:txBody>
          <a:bodyPr/>
          <a:lstStyle/>
          <a:p>
            <a:fld id="{14D6D9EF-CE1C-4ACE-B43A-095A88614771}" type="datetimeFigureOut">
              <a:rPr lang="en-CA" smtClean="0"/>
              <a:t>2025-10-15</a:t>
            </a:fld>
            <a:endParaRPr lang="en-CA"/>
          </a:p>
        </p:txBody>
      </p:sp>
      <p:sp>
        <p:nvSpPr>
          <p:cNvPr id="5" name="Footer Placeholder 4">
            <a:extLst>
              <a:ext uri="{FF2B5EF4-FFF2-40B4-BE49-F238E27FC236}">
                <a16:creationId xmlns:a16="http://schemas.microsoft.com/office/drawing/2014/main" id="{9DF58F01-AE50-55E9-8611-C845DDB5277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ABB3D83-B99E-D8E3-5552-EC1F4627C344}"/>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4197180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6828D-4959-59C5-B8DF-C5597ECA4E8A}"/>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31ADC04F-AD65-8AF5-B30B-A1D96FDDB8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4BA4F6B-10C8-A150-1DCF-4987B2526EE7}"/>
              </a:ext>
            </a:extLst>
          </p:cNvPr>
          <p:cNvSpPr>
            <a:spLocks noGrp="1"/>
          </p:cNvSpPr>
          <p:nvPr>
            <p:ph type="dt" sz="half" idx="10"/>
          </p:nvPr>
        </p:nvSpPr>
        <p:spPr/>
        <p:txBody>
          <a:bodyPr/>
          <a:lstStyle/>
          <a:p>
            <a:fld id="{14D6D9EF-CE1C-4ACE-B43A-095A88614771}" type="datetimeFigureOut">
              <a:rPr lang="en-CA" smtClean="0"/>
              <a:t>2025-10-15</a:t>
            </a:fld>
            <a:endParaRPr lang="en-CA"/>
          </a:p>
        </p:txBody>
      </p:sp>
      <p:sp>
        <p:nvSpPr>
          <p:cNvPr id="5" name="Footer Placeholder 4">
            <a:extLst>
              <a:ext uri="{FF2B5EF4-FFF2-40B4-BE49-F238E27FC236}">
                <a16:creationId xmlns:a16="http://schemas.microsoft.com/office/drawing/2014/main" id="{D1705810-6139-5F6B-D000-A226ED23977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3B350C7-88C9-D7C8-6C05-19DD46ADF89A}"/>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1702777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74F537-E672-B019-B23F-A859909F125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AC99C5C-D0B9-C0DA-4C56-CAB10B4B4C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34C4A31-F573-C5E3-1623-DBB36ADA2920}"/>
              </a:ext>
            </a:extLst>
          </p:cNvPr>
          <p:cNvSpPr>
            <a:spLocks noGrp="1"/>
          </p:cNvSpPr>
          <p:nvPr>
            <p:ph type="dt" sz="half" idx="10"/>
          </p:nvPr>
        </p:nvSpPr>
        <p:spPr/>
        <p:txBody>
          <a:bodyPr/>
          <a:lstStyle/>
          <a:p>
            <a:fld id="{14D6D9EF-CE1C-4ACE-B43A-095A88614771}" type="datetimeFigureOut">
              <a:rPr lang="en-CA" smtClean="0"/>
              <a:t>2025-10-15</a:t>
            </a:fld>
            <a:endParaRPr lang="en-CA"/>
          </a:p>
        </p:txBody>
      </p:sp>
      <p:sp>
        <p:nvSpPr>
          <p:cNvPr id="5" name="Footer Placeholder 4">
            <a:extLst>
              <a:ext uri="{FF2B5EF4-FFF2-40B4-BE49-F238E27FC236}">
                <a16:creationId xmlns:a16="http://schemas.microsoft.com/office/drawing/2014/main" id="{F5819AB5-21C7-AAD2-9E0F-8EB5CBB1381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54CAB95-EB80-2CEA-6CDA-7D1C67E4A41C}"/>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3323179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8DF81-BA4F-5CAC-1173-FD7DE0845ED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B950498-4C85-85E8-5DED-5914A1AB1C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9A1A3AD-9E96-8749-0C82-919E97A2EB2C}"/>
              </a:ext>
            </a:extLst>
          </p:cNvPr>
          <p:cNvSpPr>
            <a:spLocks noGrp="1"/>
          </p:cNvSpPr>
          <p:nvPr>
            <p:ph type="dt" sz="half" idx="10"/>
          </p:nvPr>
        </p:nvSpPr>
        <p:spPr/>
        <p:txBody>
          <a:bodyPr/>
          <a:lstStyle/>
          <a:p>
            <a:fld id="{14D6D9EF-CE1C-4ACE-B43A-095A88614771}" type="datetimeFigureOut">
              <a:rPr lang="en-CA" smtClean="0"/>
              <a:t>2025-10-15</a:t>
            </a:fld>
            <a:endParaRPr lang="en-CA"/>
          </a:p>
        </p:txBody>
      </p:sp>
      <p:sp>
        <p:nvSpPr>
          <p:cNvPr id="5" name="Footer Placeholder 4">
            <a:extLst>
              <a:ext uri="{FF2B5EF4-FFF2-40B4-BE49-F238E27FC236}">
                <a16:creationId xmlns:a16="http://schemas.microsoft.com/office/drawing/2014/main" id="{3BA3D8DF-4F6E-F71A-9B62-CED7DD7957C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F832276-3420-5848-B2B3-37399E52B248}"/>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1837627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A7C9F-EBCB-22F6-B6EE-F9BD72B356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68C3A2F0-B831-A272-AB97-53B106A1EE9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AC7DB3-4D25-4226-E704-986EE6BF9FD7}"/>
              </a:ext>
            </a:extLst>
          </p:cNvPr>
          <p:cNvSpPr>
            <a:spLocks noGrp="1"/>
          </p:cNvSpPr>
          <p:nvPr>
            <p:ph type="dt" sz="half" idx="10"/>
          </p:nvPr>
        </p:nvSpPr>
        <p:spPr/>
        <p:txBody>
          <a:bodyPr/>
          <a:lstStyle/>
          <a:p>
            <a:fld id="{14D6D9EF-CE1C-4ACE-B43A-095A88614771}" type="datetimeFigureOut">
              <a:rPr lang="en-CA" smtClean="0"/>
              <a:t>2025-10-15</a:t>
            </a:fld>
            <a:endParaRPr lang="en-CA"/>
          </a:p>
        </p:txBody>
      </p:sp>
      <p:sp>
        <p:nvSpPr>
          <p:cNvPr id="5" name="Footer Placeholder 4">
            <a:extLst>
              <a:ext uri="{FF2B5EF4-FFF2-40B4-BE49-F238E27FC236}">
                <a16:creationId xmlns:a16="http://schemas.microsoft.com/office/drawing/2014/main" id="{D4C5F824-42DE-A325-3CEE-DB4742E01F8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2EB89CC-B740-A7AB-A149-BDDC153D2769}"/>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812314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3C0F7-6A4F-1B6B-6819-EEAD84DE1BF3}"/>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9036E1A-500B-F86F-5739-8B58AD3C62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4FCDA22F-E4D5-1CA2-90C9-945513E8A22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27B17D8C-5682-F066-17AB-5FA6755663E4}"/>
              </a:ext>
            </a:extLst>
          </p:cNvPr>
          <p:cNvSpPr>
            <a:spLocks noGrp="1"/>
          </p:cNvSpPr>
          <p:nvPr>
            <p:ph type="dt" sz="half" idx="10"/>
          </p:nvPr>
        </p:nvSpPr>
        <p:spPr/>
        <p:txBody>
          <a:bodyPr/>
          <a:lstStyle/>
          <a:p>
            <a:fld id="{14D6D9EF-CE1C-4ACE-B43A-095A88614771}" type="datetimeFigureOut">
              <a:rPr lang="en-CA" smtClean="0"/>
              <a:t>2025-10-15</a:t>
            </a:fld>
            <a:endParaRPr lang="en-CA"/>
          </a:p>
        </p:txBody>
      </p:sp>
      <p:sp>
        <p:nvSpPr>
          <p:cNvPr id="6" name="Footer Placeholder 5">
            <a:extLst>
              <a:ext uri="{FF2B5EF4-FFF2-40B4-BE49-F238E27FC236}">
                <a16:creationId xmlns:a16="http://schemas.microsoft.com/office/drawing/2014/main" id="{900BD658-CEC1-FD09-723D-2C034559224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BC5B66F-5835-F65E-F198-123FCC85E406}"/>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2171954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BB219-4C77-A38A-CFF6-7CD01DE1C3A1}"/>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86F6F143-2019-8856-0E72-1C4FAAF82C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14F337-C386-D1CF-87B5-9B110982711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EDE0E76D-7D19-2F26-A234-706D3C1DFA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D196A3-EE12-745E-0011-56618FAA31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5B470A4E-0776-DB7F-423D-CF8C625A7927}"/>
              </a:ext>
            </a:extLst>
          </p:cNvPr>
          <p:cNvSpPr>
            <a:spLocks noGrp="1"/>
          </p:cNvSpPr>
          <p:nvPr>
            <p:ph type="dt" sz="half" idx="10"/>
          </p:nvPr>
        </p:nvSpPr>
        <p:spPr/>
        <p:txBody>
          <a:bodyPr/>
          <a:lstStyle/>
          <a:p>
            <a:fld id="{14D6D9EF-CE1C-4ACE-B43A-095A88614771}" type="datetimeFigureOut">
              <a:rPr lang="en-CA" smtClean="0"/>
              <a:t>2025-10-15</a:t>
            </a:fld>
            <a:endParaRPr lang="en-CA"/>
          </a:p>
        </p:txBody>
      </p:sp>
      <p:sp>
        <p:nvSpPr>
          <p:cNvPr id="8" name="Footer Placeholder 7">
            <a:extLst>
              <a:ext uri="{FF2B5EF4-FFF2-40B4-BE49-F238E27FC236}">
                <a16:creationId xmlns:a16="http://schemas.microsoft.com/office/drawing/2014/main" id="{45C84561-436D-0EAA-86BF-59B6DE125AF1}"/>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2309DE30-BDE5-E100-6358-7A1682DEF669}"/>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1076920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A64FE-094F-985C-6736-BDD0DF9305E3}"/>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753E33D5-5D8F-41F8-A6D9-7C33DF30C406}"/>
              </a:ext>
            </a:extLst>
          </p:cNvPr>
          <p:cNvSpPr>
            <a:spLocks noGrp="1"/>
          </p:cNvSpPr>
          <p:nvPr>
            <p:ph type="dt" sz="half" idx="10"/>
          </p:nvPr>
        </p:nvSpPr>
        <p:spPr/>
        <p:txBody>
          <a:bodyPr/>
          <a:lstStyle/>
          <a:p>
            <a:fld id="{14D6D9EF-CE1C-4ACE-B43A-095A88614771}" type="datetimeFigureOut">
              <a:rPr lang="en-CA" smtClean="0"/>
              <a:t>2025-10-15</a:t>
            </a:fld>
            <a:endParaRPr lang="en-CA"/>
          </a:p>
        </p:txBody>
      </p:sp>
      <p:sp>
        <p:nvSpPr>
          <p:cNvPr id="4" name="Footer Placeholder 3">
            <a:extLst>
              <a:ext uri="{FF2B5EF4-FFF2-40B4-BE49-F238E27FC236}">
                <a16:creationId xmlns:a16="http://schemas.microsoft.com/office/drawing/2014/main" id="{51D55E4C-5A27-3E34-9601-648C2DE38643}"/>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28417EF1-9537-3EFD-23FE-3CC6F8B02BC7}"/>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924353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3CCAD4-5047-AA66-39F8-759F54CC8B60}"/>
              </a:ext>
            </a:extLst>
          </p:cNvPr>
          <p:cNvSpPr>
            <a:spLocks noGrp="1"/>
          </p:cNvSpPr>
          <p:nvPr>
            <p:ph type="dt" sz="half" idx="10"/>
          </p:nvPr>
        </p:nvSpPr>
        <p:spPr/>
        <p:txBody>
          <a:bodyPr/>
          <a:lstStyle/>
          <a:p>
            <a:fld id="{14D6D9EF-CE1C-4ACE-B43A-095A88614771}" type="datetimeFigureOut">
              <a:rPr lang="en-CA" smtClean="0"/>
              <a:t>2025-10-15</a:t>
            </a:fld>
            <a:endParaRPr lang="en-CA"/>
          </a:p>
        </p:txBody>
      </p:sp>
      <p:sp>
        <p:nvSpPr>
          <p:cNvPr id="3" name="Footer Placeholder 2">
            <a:extLst>
              <a:ext uri="{FF2B5EF4-FFF2-40B4-BE49-F238E27FC236}">
                <a16:creationId xmlns:a16="http://schemas.microsoft.com/office/drawing/2014/main" id="{1DD6E5F1-F6AE-471A-4BCB-2D0BBC525E3B}"/>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E9A3F30A-BB2F-B0E2-19B6-3B29215FC14D}"/>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112794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F49BE-0D5A-B71D-FE00-DCF0FE141C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5A7AE8B4-FDBD-778E-6246-AA0DFFEF94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C1BFFA36-1E92-4BCB-8E64-247A44A796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8C88AF-F45F-B4C2-62D6-92ECC62F391C}"/>
              </a:ext>
            </a:extLst>
          </p:cNvPr>
          <p:cNvSpPr>
            <a:spLocks noGrp="1"/>
          </p:cNvSpPr>
          <p:nvPr>
            <p:ph type="dt" sz="half" idx="10"/>
          </p:nvPr>
        </p:nvSpPr>
        <p:spPr/>
        <p:txBody>
          <a:bodyPr/>
          <a:lstStyle/>
          <a:p>
            <a:fld id="{14D6D9EF-CE1C-4ACE-B43A-095A88614771}" type="datetimeFigureOut">
              <a:rPr lang="en-CA" smtClean="0"/>
              <a:t>2025-10-15</a:t>
            </a:fld>
            <a:endParaRPr lang="en-CA"/>
          </a:p>
        </p:txBody>
      </p:sp>
      <p:sp>
        <p:nvSpPr>
          <p:cNvPr id="6" name="Footer Placeholder 5">
            <a:extLst>
              <a:ext uri="{FF2B5EF4-FFF2-40B4-BE49-F238E27FC236}">
                <a16:creationId xmlns:a16="http://schemas.microsoft.com/office/drawing/2014/main" id="{8042C35F-6403-46E8-0415-89F15CD792F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94004E6-2EEE-4A2A-CA2B-5DACF21D7239}"/>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1439462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97A1B-8564-5319-1BBD-3BAD6AF700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9314D23B-613E-C68F-56AF-59512D6735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C3F72A58-7073-DBDE-9A89-71E4FF233F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2E4197-AB01-D7A7-4370-DC4C492DF780}"/>
              </a:ext>
            </a:extLst>
          </p:cNvPr>
          <p:cNvSpPr>
            <a:spLocks noGrp="1"/>
          </p:cNvSpPr>
          <p:nvPr>
            <p:ph type="dt" sz="half" idx="10"/>
          </p:nvPr>
        </p:nvSpPr>
        <p:spPr/>
        <p:txBody>
          <a:bodyPr/>
          <a:lstStyle/>
          <a:p>
            <a:fld id="{14D6D9EF-CE1C-4ACE-B43A-095A88614771}" type="datetimeFigureOut">
              <a:rPr lang="en-CA" smtClean="0"/>
              <a:t>2025-10-15</a:t>
            </a:fld>
            <a:endParaRPr lang="en-CA"/>
          </a:p>
        </p:txBody>
      </p:sp>
      <p:sp>
        <p:nvSpPr>
          <p:cNvPr id="6" name="Footer Placeholder 5">
            <a:extLst>
              <a:ext uri="{FF2B5EF4-FFF2-40B4-BE49-F238E27FC236}">
                <a16:creationId xmlns:a16="http://schemas.microsoft.com/office/drawing/2014/main" id="{26F2CC31-7055-6597-5211-FCE95C89E12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8832886-CF89-13D0-7954-E22A8AE5D6F1}"/>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2204589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69082F-1162-DD13-63DE-A1901CE185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2318B602-AE24-1230-9F7D-C360ECDEBB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54E82BA-907D-3A3B-82D6-FC4066DEE8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4D6D9EF-CE1C-4ACE-B43A-095A88614771}" type="datetimeFigureOut">
              <a:rPr lang="en-CA" smtClean="0"/>
              <a:t>2025-10-15</a:t>
            </a:fld>
            <a:endParaRPr lang="en-CA"/>
          </a:p>
        </p:txBody>
      </p:sp>
      <p:sp>
        <p:nvSpPr>
          <p:cNvPr id="5" name="Footer Placeholder 4">
            <a:extLst>
              <a:ext uri="{FF2B5EF4-FFF2-40B4-BE49-F238E27FC236}">
                <a16:creationId xmlns:a16="http://schemas.microsoft.com/office/drawing/2014/main" id="{378EEDE7-3FF4-6A4A-682D-A785650458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Slide Number Placeholder 5">
            <a:extLst>
              <a:ext uri="{FF2B5EF4-FFF2-40B4-BE49-F238E27FC236}">
                <a16:creationId xmlns:a16="http://schemas.microsoft.com/office/drawing/2014/main" id="{75F7219F-4AFA-2EFC-7ADF-CCF4ACE5B6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D4D1752-60A0-4AA5-8E52-57CD517AB610}" type="slidenum">
              <a:rPr lang="en-CA" smtClean="0"/>
              <a:t>‹#›</a:t>
            </a:fld>
            <a:endParaRPr lang="en-CA"/>
          </a:p>
        </p:txBody>
      </p:sp>
      <p:sp>
        <p:nvSpPr>
          <p:cNvPr id="8" name="TextBox 7">
            <a:extLst>
              <a:ext uri="{FF2B5EF4-FFF2-40B4-BE49-F238E27FC236}">
                <a16:creationId xmlns:a16="http://schemas.microsoft.com/office/drawing/2014/main" id="{33450C1C-5A84-F249-F9C7-4DD0DEE00E03}"/>
              </a:ext>
            </a:extLst>
          </p:cNvPr>
          <p:cNvSpPr txBox="1"/>
          <p:nvPr userDrawn="1">
            <p:extLst>
              <p:ext uri="{1162E1C5-73C7-4A58-AE30-91384D911F3F}">
                <p184:classification xmlns:p184="http://schemas.microsoft.com/office/powerpoint/2018/4/main" val="hdr"/>
              </p:ext>
            </p:extLst>
          </p:nvPr>
        </p:nvSpPr>
        <p:spPr>
          <a:xfrm>
            <a:off x="10201275" y="63500"/>
            <a:ext cx="1962150" cy="182880"/>
          </a:xfrm>
          <a:prstGeom prst="rect">
            <a:avLst/>
          </a:prstGeom>
        </p:spPr>
        <p:txBody>
          <a:bodyPr horzOverflow="overflow" lIns="0" tIns="0" rIns="0" bIns="0">
            <a:spAutoFit/>
          </a:bodyPr>
          <a:lstStyle/>
          <a:p>
            <a:pPr algn="l"/>
            <a:r>
              <a:rPr lang="en-CA" sz="1200">
                <a:solidFill>
                  <a:srgbClr val="000000">
                    <a:alpha val="50000"/>
                  </a:srgbClr>
                </a:solidFill>
                <a:latin typeface="Calibri" panose="020F0502020204030204" pitchFamily="34" charset="0"/>
                <a:ea typeface="Calibri" panose="020F0502020204030204" pitchFamily="34" charset="0"/>
                <a:cs typeface="Calibri" panose="020F0502020204030204" pitchFamily="34" charset="0"/>
              </a:rPr>
              <a:t>UNCLASSIFIED - NON CLASSIFIÉ</a:t>
            </a:r>
          </a:p>
        </p:txBody>
      </p:sp>
    </p:spTree>
    <p:extLst>
      <p:ext uri="{BB962C8B-B14F-4D97-AF65-F5344CB8AC3E}">
        <p14:creationId xmlns:p14="http://schemas.microsoft.com/office/powerpoint/2010/main" val="20689359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8C283-153D-2942-606A-C783590F7E40}"/>
              </a:ext>
            </a:extLst>
          </p:cNvPr>
          <p:cNvSpPr>
            <a:spLocks noGrp="1"/>
          </p:cNvSpPr>
          <p:nvPr>
            <p:ph type="ctrTitle"/>
          </p:nvPr>
        </p:nvSpPr>
        <p:spPr>
          <a:xfrm>
            <a:off x="1" y="1122363"/>
            <a:ext cx="12192000" cy="2387600"/>
          </a:xfrm>
        </p:spPr>
        <p:txBody>
          <a:bodyPr>
            <a:normAutofit/>
          </a:bodyPr>
          <a:lstStyle/>
          <a:p>
            <a:r>
              <a:rPr lang="en-CA" dirty="0"/>
              <a:t>Replicated </a:t>
            </a:r>
            <a:r>
              <a:rPr lang="en-CA" dirty="0" err="1"/>
              <a:t>Contextformer</a:t>
            </a:r>
            <a:r>
              <a:rPr lang="en-CA" dirty="0"/>
              <a:t> Predictions</a:t>
            </a:r>
            <a:br>
              <a:rPr lang="en-CA" dirty="0"/>
            </a:br>
            <a:r>
              <a:rPr lang="en-CA" dirty="0"/>
              <a:t>Initial Results</a:t>
            </a:r>
          </a:p>
        </p:txBody>
      </p:sp>
      <p:sp>
        <p:nvSpPr>
          <p:cNvPr id="3" name="Subtitle 2">
            <a:extLst>
              <a:ext uri="{FF2B5EF4-FFF2-40B4-BE49-F238E27FC236}">
                <a16:creationId xmlns:a16="http://schemas.microsoft.com/office/drawing/2014/main" id="{AD9E4245-83DC-A065-3487-48DC96DA05E5}"/>
              </a:ext>
            </a:extLst>
          </p:cNvPr>
          <p:cNvSpPr>
            <a:spLocks noGrp="1"/>
          </p:cNvSpPr>
          <p:nvPr>
            <p:ph type="subTitle" idx="1"/>
          </p:nvPr>
        </p:nvSpPr>
        <p:spPr/>
        <p:txBody>
          <a:bodyPr/>
          <a:lstStyle/>
          <a:p>
            <a:r>
              <a:rPr lang="en-CA" dirty="0"/>
              <a:t>Dong Zhang </a:t>
            </a:r>
            <a:br>
              <a:rPr lang="en-CA" dirty="0"/>
            </a:br>
            <a:r>
              <a:rPr lang="en-CA" dirty="0"/>
              <a:t>CCRS Government of Canada</a:t>
            </a:r>
            <a:br>
              <a:rPr lang="en-CA" dirty="0"/>
            </a:br>
            <a:r>
              <a:rPr lang="en-CA" dirty="0"/>
              <a:t>October 10, 2025</a:t>
            </a:r>
          </a:p>
        </p:txBody>
      </p:sp>
    </p:spTree>
    <p:extLst>
      <p:ext uri="{BB962C8B-B14F-4D97-AF65-F5344CB8AC3E}">
        <p14:creationId xmlns:p14="http://schemas.microsoft.com/office/powerpoint/2010/main" val="35955276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1B7B7-40F3-0E10-652A-58187DF8C523}"/>
              </a:ext>
            </a:extLst>
          </p:cNvPr>
          <p:cNvSpPr>
            <a:spLocks noGrp="1"/>
          </p:cNvSpPr>
          <p:nvPr>
            <p:ph type="title"/>
          </p:nvPr>
        </p:nvSpPr>
        <p:spPr>
          <a:xfrm>
            <a:off x="838200" y="-101310"/>
            <a:ext cx="10515600" cy="1325563"/>
          </a:xfrm>
        </p:spPr>
        <p:txBody>
          <a:bodyPr/>
          <a:lstStyle/>
          <a:p>
            <a:r>
              <a:rPr lang="en-CA" dirty="0"/>
              <a:t>Site 3: Sweden</a:t>
            </a:r>
          </a:p>
        </p:txBody>
      </p:sp>
      <p:pic>
        <p:nvPicPr>
          <p:cNvPr id="8" name="Picture 7">
            <a:extLst>
              <a:ext uri="{FF2B5EF4-FFF2-40B4-BE49-F238E27FC236}">
                <a16:creationId xmlns:a16="http://schemas.microsoft.com/office/drawing/2014/main" id="{E481E71C-F237-512C-CE20-B751CF0681D4}"/>
              </a:ext>
            </a:extLst>
          </p:cNvPr>
          <p:cNvPicPr>
            <a:picLocks noChangeAspect="1"/>
          </p:cNvPicPr>
          <p:nvPr/>
        </p:nvPicPr>
        <p:blipFill>
          <a:blip r:embed="rId2"/>
          <a:stretch>
            <a:fillRect/>
          </a:stretch>
        </p:blipFill>
        <p:spPr>
          <a:xfrm>
            <a:off x="1044677" y="1337941"/>
            <a:ext cx="3086808" cy="5271708"/>
          </a:xfrm>
          <a:prstGeom prst="rect">
            <a:avLst/>
          </a:prstGeom>
        </p:spPr>
      </p:pic>
      <p:sp>
        <p:nvSpPr>
          <p:cNvPr id="6" name="TextBox 5">
            <a:extLst>
              <a:ext uri="{FF2B5EF4-FFF2-40B4-BE49-F238E27FC236}">
                <a16:creationId xmlns:a16="http://schemas.microsoft.com/office/drawing/2014/main" id="{AF780632-E420-51DE-0B3D-D49293562119}"/>
              </a:ext>
            </a:extLst>
          </p:cNvPr>
          <p:cNvSpPr txBox="1"/>
          <p:nvPr/>
        </p:nvSpPr>
        <p:spPr>
          <a:xfrm>
            <a:off x="838200" y="911765"/>
            <a:ext cx="6111240" cy="584775"/>
          </a:xfrm>
          <a:prstGeom prst="rect">
            <a:avLst/>
          </a:prstGeom>
          <a:noFill/>
        </p:spPr>
        <p:txBody>
          <a:bodyPr wrap="square">
            <a:spAutoFit/>
          </a:bodyPr>
          <a:lstStyle/>
          <a:p>
            <a:r>
              <a:rPr lang="en-CA" sz="1600" dirty="0" err="1"/>
              <a:t>ood</a:t>
            </a:r>
            <a:r>
              <a:rPr lang="en-CA" sz="1600" dirty="0"/>
              <a:t>-t MJJ2021 minicube_241_34VCL_59.04_17.96</a:t>
            </a:r>
          </a:p>
          <a:p>
            <a:endParaRPr lang="en-CA" sz="1600" dirty="0"/>
          </a:p>
        </p:txBody>
      </p:sp>
      <p:pic>
        <p:nvPicPr>
          <p:cNvPr id="4" name="Picture 3">
            <a:extLst>
              <a:ext uri="{FF2B5EF4-FFF2-40B4-BE49-F238E27FC236}">
                <a16:creationId xmlns:a16="http://schemas.microsoft.com/office/drawing/2014/main" id="{0F10959F-B28C-2C06-1E2A-0385E655621A}"/>
              </a:ext>
            </a:extLst>
          </p:cNvPr>
          <p:cNvPicPr>
            <a:picLocks noChangeAspect="1"/>
          </p:cNvPicPr>
          <p:nvPr/>
        </p:nvPicPr>
        <p:blipFill>
          <a:blip r:embed="rId3"/>
          <a:stretch>
            <a:fillRect/>
          </a:stretch>
        </p:blipFill>
        <p:spPr>
          <a:xfrm>
            <a:off x="5866677" y="335049"/>
            <a:ext cx="5613306" cy="6274600"/>
          </a:xfrm>
          <a:prstGeom prst="rect">
            <a:avLst/>
          </a:prstGeom>
        </p:spPr>
      </p:pic>
    </p:spTree>
    <p:extLst>
      <p:ext uri="{BB962C8B-B14F-4D97-AF65-F5344CB8AC3E}">
        <p14:creationId xmlns:p14="http://schemas.microsoft.com/office/powerpoint/2010/main" val="11889159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B4A90-69D0-9632-12E6-D21642F5E4E2}"/>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AC7E395F-FF44-8205-0C5C-A469CD903393}"/>
              </a:ext>
            </a:extLst>
          </p:cNvPr>
          <p:cNvPicPr>
            <a:picLocks noChangeAspect="1"/>
          </p:cNvPicPr>
          <p:nvPr/>
        </p:nvPicPr>
        <p:blipFill>
          <a:blip r:embed="rId3"/>
          <a:srcRect l="5930" t="15178"/>
          <a:stretch>
            <a:fillRect/>
          </a:stretch>
        </p:blipFill>
        <p:spPr>
          <a:xfrm>
            <a:off x="6207883" y="3945851"/>
            <a:ext cx="4398757" cy="2271097"/>
          </a:xfrm>
          <a:prstGeom prst="rect">
            <a:avLst/>
          </a:prstGeom>
        </p:spPr>
      </p:pic>
      <p:pic>
        <p:nvPicPr>
          <p:cNvPr id="5" name="Picture 4">
            <a:extLst>
              <a:ext uri="{FF2B5EF4-FFF2-40B4-BE49-F238E27FC236}">
                <a16:creationId xmlns:a16="http://schemas.microsoft.com/office/drawing/2014/main" id="{D556D2A6-46D4-D149-EE17-26F038D613AE}"/>
              </a:ext>
            </a:extLst>
          </p:cNvPr>
          <p:cNvPicPr>
            <a:picLocks noChangeAspect="1"/>
          </p:cNvPicPr>
          <p:nvPr/>
        </p:nvPicPr>
        <p:blipFill>
          <a:blip r:embed="rId4"/>
          <a:srcRect l="5834" t="15178"/>
          <a:stretch>
            <a:fillRect/>
          </a:stretch>
        </p:blipFill>
        <p:spPr>
          <a:xfrm>
            <a:off x="1595194" y="3924799"/>
            <a:ext cx="4388923" cy="2266020"/>
          </a:xfrm>
          <a:prstGeom prst="rect">
            <a:avLst/>
          </a:prstGeom>
        </p:spPr>
      </p:pic>
      <p:pic>
        <p:nvPicPr>
          <p:cNvPr id="4" name="Picture 3">
            <a:extLst>
              <a:ext uri="{FF2B5EF4-FFF2-40B4-BE49-F238E27FC236}">
                <a16:creationId xmlns:a16="http://schemas.microsoft.com/office/drawing/2014/main" id="{318468DB-9BFB-D99E-EB0A-5D6D878066A8}"/>
              </a:ext>
            </a:extLst>
          </p:cNvPr>
          <p:cNvPicPr>
            <a:picLocks noChangeAspect="1"/>
          </p:cNvPicPr>
          <p:nvPr/>
        </p:nvPicPr>
        <p:blipFill>
          <a:blip r:embed="rId5"/>
          <a:srcRect l="5737" t="15027"/>
          <a:stretch>
            <a:fillRect/>
          </a:stretch>
        </p:blipFill>
        <p:spPr>
          <a:xfrm>
            <a:off x="6231381" y="1175642"/>
            <a:ext cx="4352259" cy="2247090"/>
          </a:xfrm>
          <a:prstGeom prst="rect">
            <a:avLst/>
          </a:prstGeom>
        </p:spPr>
      </p:pic>
      <p:pic>
        <p:nvPicPr>
          <p:cNvPr id="3" name="Picture 2">
            <a:extLst>
              <a:ext uri="{FF2B5EF4-FFF2-40B4-BE49-F238E27FC236}">
                <a16:creationId xmlns:a16="http://schemas.microsoft.com/office/drawing/2014/main" id="{68222F85-D978-AA8F-4B8A-6426832E09C2}"/>
              </a:ext>
            </a:extLst>
          </p:cNvPr>
          <p:cNvPicPr>
            <a:picLocks noChangeAspect="1"/>
          </p:cNvPicPr>
          <p:nvPr/>
        </p:nvPicPr>
        <p:blipFill>
          <a:blip r:embed="rId6"/>
          <a:srcRect l="5930" t="15027"/>
          <a:stretch>
            <a:fillRect/>
          </a:stretch>
        </p:blipFill>
        <p:spPr>
          <a:xfrm>
            <a:off x="1569619" y="1189826"/>
            <a:ext cx="4386556" cy="2264798"/>
          </a:xfrm>
          <a:prstGeom prst="rect">
            <a:avLst/>
          </a:prstGeom>
        </p:spPr>
      </p:pic>
      <p:sp>
        <p:nvSpPr>
          <p:cNvPr id="19" name="TextBox 18">
            <a:extLst>
              <a:ext uri="{FF2B5EF4-FFF2-40B4-BE49-F238E27FC236}">
                <a16:creationId xmlns:a16="http://schemas.microsoft.com/office/drawing/2014/main" id="{1726B9EB-75A6-1CB0-F4E6-1171DAA7AE48}"/>
              </a:ext>
            </a:extLst>
          </p:cNvPr>
          <p:cNvSpPr txBox="1"/>
          <p:nvPr/>
        </p:nvSpPr>
        <p:spPr>
          <a:xfrm>
            <a:off x="183065" y="2084486"/>
            <a:ext cx="1275414" cy="646331"/>
          </a:xfrm>
          <a:prstGeom prst="rect">
            <a:avLst/>
          </a:prstGeom>
          <a:noFill/>
        </p:spPr>
        <p:txBody>
          <a:bodyPr wrap="none" rtlCol="0">
            <a:spAutoFit/>
          </a:bodyPr>
          <a:lstStyle/>
          <a:p>
            <a:pPr algn="ctr"/>
            <a:r>
              <a:rPr lang="en-CA" dirty="0"/>
              <a:t>Timestep 4</a:t>
            </a:r>
          </a:p>
          <a:p>
            <a:pPr algn="ctr"/>
            <a:r>
              <a:rPr lang="en-CA" dirty="0"/>
              <a:t>May 18</a:t>
            </a:r>
          </a:p>
        </p:txBody>
      </p:sp>
      <p:sp>
        <p:nvSpPr>
          <p:cNvPr id="24" name="TextBox 23">
            <a:extLst>
              <a:ext uri="{FF2B5EF4-FFF2-40B4-BE49-F238E27FC236}">
                <a16:creationId xmlns:a16="http://schemas.microsoft.com/office/drawing/2014/main" id="{ADDCBE6E-C958-0FFD-14F6-34D24B0759CA}"/>
              </a:ext>
            </a:extLst>
          </p:cNvPr>
          <p:cNvSpPr txBox="1"/>
          <p:nvPr/>
        </p:nvSpPr>
        <p:spPr>
          <a:xfrm>
            <a:off x="10630140" y="2084486"/>
            <a:ext cx="1464567" cy="646331"/>
          </a:xfrm>
          <a:prstGeom prst="rect">
            <a:avLst/>
          </a:prstGeom>
          <a:noFill/>
        </p:spPr>
        <p:txBody>
          <a:bodyPr wrap="none" rtlCol="0">
            <a:spAutoFit/>
          </a:bodyPr>
          <a:lstStyle/>
          <a:p>
            <a:pPr algn="ctr"/>
            <a:r>
              <a:rPr lang="en-CA" dirty="0"/>
              <a:t>Timestep 9.6</a:t>
            </a:r>
          </a:p>
          <a:p>
            <a:pPr algn="ctr"/>
            <a:r>
              <a:rPr lang="en-CA" dirty="0"/>
              <a:t>June 15</a:t>
            </a:r>
          </a:p>
        </p:txBody>
      </p:sp>
      <p:sp>
        <p:nvSpPr>
          <p:cNvPr id="27" name="TextBox 26">
            <a:extLst>
              <a:ext uri="{FF2B5EF4-FFF2-40B4-BE49-F238E27FC236}">
                <a16:creationId xmlns:a16="http://schemas.microsoft.com/office/drawing/2014/main" id="{0437A501-6C3B-A117-9CCA-87008AFDEF4F}"/>
              </a:ext>
            </a:extLst>
          </p:cNvPr>
          <p:cNvSpPr txBox="1"/>
          <p:nvPr/>
        </p:nvSpPr>
        <p:spPr>
          <a:xfrm>
            <a:off x="26773" y="4875700"/>
            <a:ext cx="1587999" cy="646331"/>
          </a:xfrm>
          <a:prstGeom prst="rect">
            <a:avLst/>
          </a:prstGeom>
          <a:noFill/>
        </p:spPr>
        <p:txBody>
          <a:bodyPr wrap="none" rtlCol="0">
            <a:spAutoFit/>
          </a:bodyPr>
          <a:lstStyle/>
          <a:p>
            <a:r>
              <a:rPr lang="en-CA" dirty="0"/>
              <a:t>Timestep 15.6</a:t>
            </a:r>
          </a:p>
          <a:p>
            <a:pPr algn="ctr"/>
            <a:r>
              <a:rPr lang="en-CA" dirty="0"/>
              <a:t>July 15</a:t>
            </a:r>
          </a:p>
        </p:txBody>
      </p:sp>
      <p:sp>
        <p:nvSpPr>
          <p:cNvPr id="30" name="TextBox 29">
            <a:extLst>
              <a:ext uri="{FF2B5EF4-FFF2-40B4-BE49-F238E27FC236}">
                <a16:creationId xmlns:a16="http://schemas.microsoft.com/office/drawing/2014/main" id="{EB588710-53BF-C756-CA35-56F7671B4E7D}"/>
              </a:ext>
            </a:extLst>
          </p:cNvPr>
          <p:cNvSpPr txBox="1"/>
          <p:nvPr/>
        </p:nvSpPr>
        <p:spPr>
          <a:xfrm>
            <a:off x="10630140" y="4875700"/>
            <a:ext cx="1587999" cy="646331"/>
          </a:xfrm>
          <a:prstGeom prst="rect">
            <a:avLst/>
          </a:prstGeom>
          <a:noFill/>
        </p:spPr>
        <p:txBody>
          <a:bodyPr wrap="none" rtlCol="0">
            <a:spAutoFit/>
          </a:bodyPr>
          <a:lstStyle/>
          <a:p>
            <a:r>
              <a:rPr lang="en-CA" dirty="0"/>
              <a:t>Timestep 19.6</a:t>
            </a:r>
          </a:p>
          <a:p>
            <a:pPr algn="ctr"/>
            <a:r>
              <a:rPr lang="en-CA" dirty="0"/>
              <a:t>August 4</a:t>
            </a:r>
          </a:p>
        </p:txBody>
      </p:sp>
      <p:sp>
        <p:nvSpPr>
          <p:cNvPr id="2" name="TextBox 1">
            <a:extLst>
              <a:ext uri="{FF2B5EF4-FFF2-40B4-BE49-F238E27FC236}">
                <a16:creationId xmlns:a16="http://schemas.microsoft.com/office/drawing/2014/main" id="{481E1356-B8C7-ACE1-6738-57B8294D1133}"/>
              </a:ext>
            </a:extLst>
          </p:cNvPr>
          <p:cNvSpPr txBox="1"/>
          <p:nvPr/>
        </p:nvSpPr>
        <p:spPr>
          <a:xfrm>
            <a:off x="5401547" y="641051"/>
            <a:ext cx="1388906" cy="369332"/>
          </a:xfrm>
          <a:prstGeom prst="rect">
            <a:avLst/>
          </a:prstGeom>
          <a:noFill/>
        </p:spPr>
        <p:txBody>
          <a:bodyPr wrap="none" rtlCol="0">
            <a:spAutoFit/>
          </a:bodyPr>
          <a:lstStyle/>
          <a:p>
            <a:r>
              <a:rPr lang="en-CA" dirty="0"/>
              <a:t>Actual NDVI</a:t>
            </a:r>
          </a:p>
        </p:txBody>
      </p:sp>
      <p:sp>
        <p:nvSpPr>
          <p:cNvPr id="15" name="TextBox 14">
            <a:extLst>
              <a:ext uri="{FF2B5EF4-FFF2-40B4-BE49-F238E27FC236}">
                <a16:creationId xmlns:a16="http://schemas.microsoft.com/office/drawing/2014/main" id="{A672DE30-319F-CDFF-EADA-73A3C19B493F}"/>
              </a:ext>
            </a:extLst>
          </p:cNvPr>
          <p:cNvSpPr txBox="1"/>
          <p:nvPr/>
        </p:nvSpPr>
        <p:spPr>
          <a:xfrm>
            <a:off x="6589892" y="6216949"/>
            <a:ext cx="3634740" cy="646331"/>
          </a:xfrm>
          <a:prstGeom prst="rect">
            <a:avLst/>
          </a:prstGeom>
          <a:noFill/>
        </p:spPr>
        <p:txBody>
          <a:bodyPr wrap="square" rtlCol="0">
            <a:spAutoFit/>
          </a:bodyPr>
          <a:lstStyle/>
          <a:p>
            <a:r>
              <a:rPr lang="en-CA" dirty="0"/>
              <a:t>Note: There were cloud shadows in the bottom two thirds of the image</a:t>
            </a:r>
          </a:p>
        </p:txBody>
      </p:sp>
    </p:spTree>
    <p:extLst>
      <p:ext uri="{BB962C8B-B14F-4D97-AF65-F5344CB8AC3E}">
        <p14:creationId xmlns:p14="http://schemas.microsoft.com/office/powerpoint/2010/main" val="2187464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FC1678A-2B31-75CE-D0AA-82B065B20067}"/>
              </a:ext>
            </a:extLst>
          </p:cNvPr>
          <p:cNvPicPr>
            <a:picLocks noChangeAspect="1"/>
          </p:cNvPicPr>
          <p:nvPr/>
        </p:nvPicPr>
        <p:blipFill>
          <a:blip r:embed="rId3"/>
          <a:stretch>
            <a:fillRect/>
          </a:stretch>
        </p:blipFill>
        <p:spPr>
          <a:xfrm>
            <a:off x="1543688" y="1130382"/>
            <a:ext cx="4400477" cy="2277634"/>
          </a:xfrm>
          <a:prstGeom prst="rect">
            <a:avLst/>
          </a:prstGeom>
        </p:spPr>
      </p:pic>
      <p:sp>
        <p:nvSpPr>
          <p:cNvPr id="19" name="TextBox 18">
            <a:extLst>
              <a:ext uri="{FF2B5EF4-FFF2-40B4-BE49-F238E27FC236}">
                <a16:creationId xmlns:a16="http://schemas.microsoft.com/office/drawing/2014/main" id="{98A974CD-7A51-8133-9216-AAD521CF96F0}"/>
              </a:ext>
            </a:extLst>
          </p:cNvPr>
          <p:cNvSpPr txBox="1"/>
          <p:nvPr/>
        </p:nvSpPr>
        <p:spPr>
          <a:xfrm>
            <a:off x="188915" y="2084486"/>
            <a:ext cx="1275414" cy="646331"/>
          </a:xfrm>
          <a:prstGeom prst="rect">
            <a:avLst/>
          </a:prstGeom>
          <a:noFill/>
        </p:spPr>
        <p:txBody>
          <a:bodyPr wrap="none" rtlCol="0">
            <a:spAutoFit/>
          </a:bodyPr>
          <a:lstStyle/>
          <a:p>
            <a:pPr algn="ctr"/>
            <a:r>
              <a:rPr lang="en-CA" dirty="0"/>
              <a:t>Timestep 4</a:t>
            </a:r>
          </a:p>
          <a:p>
            <a:pPr algn="ctr"/>
            <a:r>
              <a:rPr lang="en-CA" dirty="0"/>
              <a:t>May 18</a:t>
            </a:r>
          </a:p>
        </p:txBody>
      </p:sp>
      <p:sp>
        <p:nvSpPr>
          <p:cNvPr id="24" name="TextBox 23">
            <a:extLst>
              <a:ext uri="{FF2B5EF4-FFF2-40B4-BE49-F238E27FC236}">
                <a16:creationId xmlns:a16="http://schemas.microsoft.com/office/drawing/2014/main" id="{2B8F7BF8-8C8F-FC32-3456-2C0FBDB945EC}"/>
              </a:ext>
            </a:extLst>
          </p:cNvPr>
          <p:cNvSpPr txBox="1"/>
          <p:nvPr/>
        </p:nvSpPr>
        <p:spPr>
          <a:xfrm>
            <a:off x="10663000" y="2084486"/>
            <a:ext cx="1398844" cy="646331"/>
          </a:xfrm>
          <a:prstGeom prst="rect">
            <a:avLst/>
          </a:prstGeom>
          <a:noFill/>
        </p:spPr>
        <p:txBody>
          <a:bodyPr wrap="none" rtlCol="0">
            <a:spAutoFit/>
          </a:bodyPr>
          <a:lstStyle/>
          <a:p>
            <a:pPr algn="ctr"/>
            <a:r>
              <a:rPr lang="en-CA" dirty="0"/>
              <a:t>Timestep 10</a:t>
            </a:r>
          </a:p>
          <a:p>
            <a:pPr algn="ctr"/>
            <a:r>
              <a:rPr lang="en-CA" dirty="0"/>
              <a:t>June 17</a:t>
            </a:r>
          </a:p>
        </p:txBody>
      </p:sp>
      <p:sp>
        <p:nvSpPr>
          <p:cNvPr id="27" name="TextBox 26">
            <a:extLst>
              <a:ext uri="{FF2B5EF4-FFF2-40B4-BE49-F238E27FC236}">
                <a16:creationId xmlns:a16="http://schemas.microsoft.com/office/drawing/2014/main" id="{A2D1DEEC-BA5C-7605-81F9-CC82AFB882BB}"/>
              </a:ext>
            </a:extLst>
          </p:cNvPr>
          <p:cNvSpPr txBox="1"/>
          <p:nvPr/>
        </p:nvSpPr>
        <p:spPr>
          <a:xfrm>
            <a:off x="75933" y="4875700"/>
            <a:ext cx="1398844" cy="646331"/>
          </a:xfrm>
          <a:prstGeom prst="rect">
            <a:avLst/>
          </a:prstGeom>
          <a:noFill/>
        </p:spPr>
        <p:txBody>
          <a:bodyPr wrap="none" rtlCol="0">
            <a:spAutoFit/>
          </a:bodyPr>
          <a:lstStyle/>
          <a:p>
            <a:pPr algn="ctr"/>
            <a:r>
              <a:rPr lang="en-CA" dirty="0"/>
              <a:t>Timestep 15</a:t>
            </a:r>
            <a:br>
              <a:rPr lang="en-CA" dirty="0"/>
            </a:br>
            <a:r>
              <a:rPr lang="en-CA" dirty="0"/>
              <a:t>July 12</a:t>
            </a:r>
          </a:p>
        </p:txBody>
      </p:sp>
      <p:sp>
        <p:nvSpPr>
          <p:cNvPr id="30" name="TextBox 29">
            <a:extLst>
              <a:ext uri="{FF2B5EF4-FFF2-40B4-BE49-F238E27FC236}">
                <a16:creationId xmlns:a16="http://schemas.microsoft.com/office/drawing/2014/main" id="{93EBEDBB-6EDA-7B64-FC60-593CA02FFD99}"/>
              </a:ext>
            </a:extLst>
          </p:cNvPr>
          <p:cNvSpPr txBox="1"/>
          <p:nvPr/>
        </p:nvSpPr>
        <p:spPr>
          <a:xfrm>
            <a:off x="10692496" y="4875700"/>
            <a:ext cx="1398844" cy="646331"/>
          </a:xfrm>
          <a:prstGeom prst="rect">
            <a:avLst/>
          </a:prstGeom>
          <a:noFill/>
        </p:spPr>
        <p:txBody>
          <a:bodyPr wrap="none" rtlCol="0">
            <a:spAutoFit/>
          </a:bodyPr>
          <a:lstStyle/>
          <a:p>
            <a:r>
              <a:rPr lang="en-CA" dirty="0"/>
              <a:t>Timestep 20</a:t>
            </a:r>
          </a:p>
          <a:p>
            <a:pPr algn="ctr"/>
            <a:r>
              <a:rPr lang="en-CA" dirty="0"/>
              <a:t>August 6</a:t>
            </a:r>
          </a:p>
        </p:txBody>
      </p:sp>
      <p:pic>
        <p:nvPicPr>
          <p:cNvPr id="5" name="Picture 4">
            <a:extLst>
              <a:ext uri="{FF2B5EF4-FFF2-40B4-BE49-F238E27FC236}">
                <a16:creationId xmlns:a16="http://schemas.microsoft.com/office/drawing/2014/main" id="{A363A376-B67D-62AC-7F8A-761CDCB1D8CE}"/>
              </a:ext>
            </a:extLst>
          </p:cNvPr>
          <p:cNvPicPr>
            <a:picLocks noChangeAspect="1"/>
          </p:cNvPicPr>
          <p:nvPr/>
        </p:nvPicPr>
        <p:blipFill>
          <a:blip r:embed="rId4"/>
          <a:stretch>
            <a:fillRect/>
          </a:stretch>
        </p:blipFill>
        <p:spPr>
          <a:xfrm>
            <a:off x="6194844" y="1104687"/>
            <a:ext cx="4438217" cy="2303282"/>
          </a:xfrm>
          <a:prstGeom prst="rect">
            <a:avLst/>
          </a:prstGeom>
        </p:spPr>
      </p:pic>
      <p:pic>
        <p:nvPicPr>
          <p:cNvPr id="7" name="Picture 6">
            <a:extLst>
              <a:ext uri="{FF2B5EF4-FFF2-40B4-BE49-F238E27FC236}">
                <a16:creationId xmlns:a16="http://schemas.microsoft.com/office/drawing/2014/main" id="{F4E680B7-450A-F302-4155-877017DCA3FC}"/>
              </a:ext>
            </a:extLst>
          </p:cNvPr>
          <p:cNvPicPr>
            <a:picLocks noChangeAspect="1"/>
          </p:cNvPicPr>
          <p:nvPr/>
        </p:nvPicPr>
        <p:blipFill>
          <a:blip r:embed="rId5"/>
          <a:stretch>
            <a:fillRect/>
          </a:stretch>
        </p:blipFill>
        <p:spPr>
          <a:xfrm>
            <a:off x="1578235" y="3916701"/>
            <a:ext cx="4393680" cy="2277635"/>
          </a:xfrm>
          <a:prstGeom prst="rect">
            <a:avLst/>
          </a:prstGeom>
        </p:spPr>
      </p:pic>
      <p:pic>
        <p:nvPicPr>
          <p:cNvPr id="9" name="Picture 8">
            <a:extLst>
              <a:ext uri="{FF2B5EF4-FFF2-40B4-BE49-F238E27FC236}">
                <a16:creationId xmlns:a16="http://schemas.microsoft.com/office/drawing/2014/main" id="{3222B9BF-EC21-65B4-37C2-C05EBA4F4BA8}"/>
              </a:ext>
            </a:extLst>
          </p:cNvPr>
          <p:cNvPicPr>
            <a:picLocks noChangeAspect="1"/>
          </p:cNvPicPr>
          <p:nvPr/>
        </p:nvPicPr>
        <p:blipFill>
          <a:blip r:embed="rId6"/>
          <a:stretch>
            <a:fillRect/>
          </a:stretch>
        </p:blipFill>
        <p:spPr>
          <a:xfrm>
            <a:off x="6145422" y="3892386"/>
            <a:ext cx="4487639" cy="2301950"/>
          </a:xfrm>
          <a:prstGeom prst="rect">
            <a:avLst/>
          </a:prstGeom>
        </p:spPr>
      </p:pic>
      <p:sp>
        <p:nvSpPr>
          <p:cNvPr id="2" name="TextBox 1">
            <a:extLst>
              <a:ext uri="{FF2B5EF4-FFF2-40B4-BE49-F238E27FC236}">
                <a16:creationId xmlns:a16="http://schemas.microsoft.com/office/drawing/2014/main" id="{3959731D-C7CC-0A05-7F34-F269A912F28A}"/>
              </a:ext>
            </a:extLst>
          </p:cNvPr>
          <p:cNvSpPr txBox="1"/>
          <p:nvPr/>
        </p:nvSpPr>
        <p:spPr>
          <a:xfrm>
            <a:off x="5244516" y="641051"/>
            <a:ext cx="1702967" cy="369332"/>
          </a:xfrm>
          <a:prstGeom prst="rect">
            <a:avLst/>
          </a:prstGeom>
          <a:noFill/>
        </p:spPr>
        <p:txBody>
          <a:bodyPr wrap="none" rtlCol="0">
            <a:spAutoFit/>
          </a:bodyPr>
          <a:lstStyle/>
          <a:p>
            <a:r>
              <a:rPr lang="en-CA" dirty="0"/>
              <a:t>Predicted NDVI</a:t>
            </a:r>
          </a:p>
        </p:txBody>
      </p:sp>
    </p:spTree>
    <p:extLst>
      <p:ext uri="{BB962C8B-B14F-4D97-AF65-F5344CB8AC3E}">
        <p14:creationId xmlns:p14="http://schemas.microsoft.com/office/powerpoint/2010/main" val="63363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26E48-5812-2151-67E7-52D8CEC460AF}"/>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9809D99F-A88F-0C04-67F1-8307F9420CC6}"/>
              </a:ext>
            </a:extLst>
          </p:cNvPr>
          <p:cNvPicPr>
            <a:picLocks noChangeAspect="1"/>
          </p:cNvPicPr>
          <p:nvPr/>
        </p:nvPicPr>
        <p:blipFill>
          <a:blip r:embed="rId3"/>
          <a:srcRect l="5913" t="15152"/>
          <a:stretch>
            <a:fillRect/>
          </a:stretch>
        </p:blipFill>
        <p:spPr>
          <a:xfrm>
            <a:off x="1543541" y="1130381"/>
            <a:ext cx="4400623" cy="2277587"/>
          </a:xfrm>
          <a:prstGeom prst="rect">
            <a:avLst/>
          </a:prstGeom>
        </p:spPr>
      </p:pic>
      <p:pic>
        <p:nvPicPr>
          <p:cNvPr id="10" name="Picture 9">
            <a:extLst>
              <a:ext uri="{FF2B5EF4-FFF2-40B4-BE49-F238E27FC236}">
                <a16:creationId xmlns:a16="http://schemas.microsoft.com/office/drawing/2014/main" id="{D9B56DCB-63D0-1B4E-8FE1-6C335B15309D}"/>
              </a:ext>
            </a:extLst>
          </p:cNvPr>
          <p:cNvPicPr>
            <a:picLocks noChangeAspect="1"/>
          </p:cNvPicPr>
          <p:nvPr/>
        </p:nvPicPr>
        <p:blipFill>
          <a:blip r:embed="rId4"/>
          <a:srcRect l="5913" t="15280"/>
          <a:stretch>
            <a:fillRect/>
          </a:stretch>
        </p:blipFill>
        <p:spPr>
          <a:xfrm>
            <a:off x="6232437" y="1130382"/>
            <a:ext cx="4400623" cy="2277587"/>
          </a:xfrm>
          <a:prstGeom prst="rect">
            <a:avLst/>
          </a:prstGeom>
        </p:spPr>
      </p:pic>
      <p:pic>
        <p:nvPicPr>
          <p:cNvPr id="3" name="Picture 2">
            <a:extLst>
              <a:ext uri="{FF2B5EF4-FFF2-40B4-BE49-F238E27FC236}">
                <a16:creationId xmlns:a16="http://schemas.microsoft.com/office/drawing/2014/main" id="{233179EC-0524-1999-4188-3D890F66904D}"/>
              </a:ext>
            </a:extLst>
          </p:cNvPr>
          <p:cNvPicPr>
            <a:picLocks noChangeAspect="1"/>
          </p:cNvPicPr>
          <p:nvPr/>
        </p:nvPicPr>
        <p:blipFill>
          <a:blip r:embed="rId5"/>
          <a:srcRect l="5749" t="15152"/>
          <a:stretch>
            <a:fillRect/>
          </a:stretch>
        </p:blipFill>
        <p:spPr>
          <a:xfrm>
            <a:off x="1550484" y="3635861"/>
            <a:ext cx="4393680" cy="2273993"/>
          </a:xfrm>
          <a:prstGeom prst="rect">
            <a:avLst/>
          </a:prstGeom>
        </p:spPr>
      </p:pic>
      <p:sp>
        <p:nvSpPr>
          <p:cNvPr id="19" name="TextBox 18">
            <a:extLst>
              <a:ext uri="{FF2B5EF4-FFF2-40B4-BE49-F238E27FC236}">
                <a16:creationId xmlns:a16="http://schemas.microsoft.com/office/drawing/2014/main" id="{5173893B-E6A2-4730-DDB4-82F2FADDE146}"/>
              </a:ext>
            </a:extLst>
          </p:cNvPr>
          <p:cNvSpPr txBox="1"/>
          <p:nvPr/>
        </p:nvSpPr>
        <p:spPr>
          <a:xfrm>
            <a:off x="149642" y="2084486"/>
            <a:ext cx="1353960" cy="646331"/>
          </a:xfrm>
          <a:prstGeom prst="rect">
            <a:avLst/>
          </a:prstGeom>
          <a:noFill/>
        </p:spPr>
        <p:txBody>
          <a:bodyPr wrap="none" rtlCol="0">
            <a:spAutoFit/>
          </a:bodyPr>
          <a:lstStyle/>
          <a:p>
            <a:pPr algn="ctr"/>
            <a:r>
              <a:rPr lang="en-CA"/>
              <a:t>Timestep -8</a:t>
            </a:r>
            <a:endParaRPr lang="en-CA" dirty="0"/>
          </a:p>
          <a:p>
            <a:pPr algn="ctr"/>
            <a:r>
              <a:rPr lang="en-CA" dirty="0"/>
              <a:t>March 19</a:t>
            </a:r>
          </a:p>
        </p:txBody>
      </p:sp>
      <p:sp>
        <p:nvSpPr>
          <p:cNvPr id="24" name="TextBox 23">
            <a:extLst>
              <a:ext uri="{FF2B5EF4-FFF2-40B4-BE49-F238E27FC236}">
                <a16:creationId xmlns:a16="http://schemas.microsoft.com/office/drawing/2014/main" id="{03556871-3999-BDD5-E9F1-EE41693047CF}"/>
              </a:ext>
            </a:extLst>
          </p:cNvPr>
          <p:cNvSpPr txBox="1"/>
          <p:nvPr/>
        </p:nvSpPr>
        <p:spPr>
          <a:xfrm>
            <a:off x="10685441" y="2084486"/>
            <a:ext cx="1353960" cy="646331"/>
          </a:xfrm>
          <a:prstGeom prst="rect">
            <a:avLst/>
          </a:prstGeom>
          <a:noFill/>
        </p:spPr>
        <p:txBody>
          <a:bodyPr wrap="none" rtlCol="0">
            <a:spAutoFit/>
          </a:bodyPr>
          <a:lstStyle/>
          <a:p>
            <a:pPr algn="ctr"/>
            <a:r>
              <a:rPr lang="en-CA" dirty="0"/>
              <a:t>Timestep -4</a:t>
            </a:r>
          </a:p>
          <a:p>
            <a:pPr algn="ctr"/>
            <a:r>
              <a:rPr lang="en-CA" dirty="0"/>
              <a:t>April 8</a:t>
            </a:r>
          </a:p>
        </p:txBody>
      </p:sp>
      <p:sp>
        <p:nvSpPr>
          <p:cNvPr id="27" name="TextBox 26">
            <a:extLst>
              <a:ext uri="{FF2B5EF4-FFF2-40B4-BE49-F238E27FC236}">
                <a16:creationId xmlns:a16="http://schemas.microsoft.com/office/drawing/2014/main" id="{7913EB29-0D00-6D8E-32AB-E543E3ACB8E2}"/>
              </a:ext>
            </a:extLst>
          </p:cNvPr>
          <p:cNvSpPr txBox="1"/>
          <p:nvPr/>
        </p:nvSpPr>
        <p:spPr>
          <a:xfrm>
            <a:off x="129675" y="4449691"/>
            <a:ext cx="1336584" cy="646331"/>
          </a:xfrm>
          <a:prstGeom prst="rect">
            <a:avLst/>
          </a:prstGeom>
          <a:noFill/>
        </p:spPr>
        <p:txBody>
          <a:bodyPr wrap="none" rtlCol="0">
            <a:spAutoFit/>
          </a:bodyPr>
          <a:lstStyle/>
          <a:p>
            <a:pPr algn="ctr"/>
            <a:r>
              <a:rPr lang="en-CA" dirty="0"/>
              <a:t>Timestep -1</a:t>
            </a:r>
            <a:br>
              <a:rPr lang="en-CA" dirty="0"/>
            </a:br>
            <a:r>
              <a:rPr lang="en-CA" dirty="0"/>
              <a:t>April 23</a:t>
            </a:r>
          </a:p>
        </p:txBody>
      </p:sp>
      <p:sp>
        <p:nvSpPr>
          <p:cNvPr id="2" name="TextBox 1">
            <a:extLst>
              <a:ext uri="{FF2B5EF4-FFF2-40B4-BE49-F238E27FC236}">
                <a16:creationId xmlns:a16="http://schemas.microsoft.com/office/drawing/2014/main" id="{BC648CD7-BB9F-37D0-1F98-C5404DC10D93}"/>
              </a:ext>
            </a:extLst>
          </p:cNvPr>
          <p:cNvSpPr txBox="1"/>
          <p:nvPr/>
        </p:nvSpPr>
        <p:spPr>
          <a:xfrm>
            <a:off x="5263688" y="677813"/>
            <a:ext cx="1664623" cy="369332"/>
          </a:xfrm>
          <a:prstGeom prst="rect">
            <a:avLst/>
          </a:prstGeom>
          <a:noFill/>
        </p:spPr>
        <p:txBody>
          <a:bodyPr wrap="none" rtlCol="0">
            <a:spAutoFit/>
          </a:bodyPr>
          <a:lstStyle/>
          <a:p>
            <a:r>
              <a:rPr lang="en-CA" dirty="0" err="1"/>
              <a:t>Minicube</a:t>
            </a:r>
            <a:r>
              <a:rPr lang="en-CA" dirty="0"/>
              <a:t> NDVI</a:t>
            </a:r>
          </a:p>
        </p:txBody>
      </p:sp>
      <p:pic>
        <p:nvPicPr>
          <p:cNvPr id="4" name="Picture 3">
            <a:extLst>
              <a:ext uri="{FF2B5EF4-FFF2-40B4-BE49-F238E27FC236}">
                <a16:creationId xmlns:a16="http://schemas.microsoft.com/office/drawing/2014/main" id="{F3167E58-8EAB-63C2-4BDE-614C9772D273}"/>
              </a:ext>
            </a:extLst>
          </p:cNvPr>
          <p:cNvPicPr>
            <a:picLocks noChangeAspect="1"/>
          </p:cNvPicPr>
          <p:nvPr/>
        </p:nvPicPr>
        <p:blipFill>
          <a:blip r:embed="rId6"/>
          <a:stretch>
            <a:fillRect/>
          </a:stretch>
        </p:blipFill>
        <p:spPr>
          <a:xfrm>
            <a:off x="6232437" y="3632220"/>
            <a:ext cx="4400477" cy="2277634"/>
          </a:xfrm>
          <a:prstGeom prst="rect">
            <a:avLst/>
          </a:prstGeom>
        </p:spPr>
      </p:pic>
      <p:sp>
        <p:nvSpPr>
          <p:cNvPr id="5" name="TextBox 4">
            <a:extLst>
              <a:ext uri="{FF2B5EF4-FFF2-40B4-BE49-F238E27FC236}">
                <a16:creationId xmlns:a16="http://schemas.microsoft.com/office/drawing/2014/main" id="{493134C8-2C11-E655-B38F-00DCDBC01E50}"/>
              </a:ext>
            </a:extLst>
          </p:cNvPr>
          <p:cNvSpPr txBox="1"/>
          <p:nvPr/>
        </p:nvSpPr>
        <p:spPr>
          <a:xfrm>
            <a:off x="10933613" y="4261859"/>
            <a:ext cx="888128" cy="369332"/>
          </a:xfrm>
          <a:prstGeom prst="rect">
            <a:avLst/>
          </a:prstGeom>
          <a:noFill/>
        </p:spPr>
        <p:txBody>
          <a:bodyPr wrap="none" rtlCol="0">
            <a:spAutoFit/>
          </a:bodyPr>
          <a:lstStyle/>
          <a:p>
            <a:pPr algn="ctr"/>
            <a:r>
              <a:rPr lang="en-CA" dirty="0"/>
              <a:t>May 18</a:t>
            </a:r>
          </a:p>
        </p:txBody>
      </p:sp>
      <p:sp>
        <p:nvSpPr>
          <p:cNvPr id="6" name="TextBox 5">
            <a:extLst>
              <a:ext uri="{FF2B5EF4-FFF2-40B4-BE49-F238E27FC236}">
                <a16:creationId xmlns:a16="http://schemas.microsoft.com/office/drawing/2014/main" id="{15EA561C-7770-A7CC-1E59-8D8ADB0CB901}"/>
              </a:ext>
            </a:extLst>
          </p:cNvPr>
          <p:cNvSpPr txBox="1"/>
          <p:nvPr/>
        </p:nvSpPr>
        <p:spPr>
          <a:xfrm>
            <a:off x="10723528" y="3942518"/>
            <a:ext cx="1277786" cy="369332"/>
          </a:xfrm>
          <a:prstGeom prst="rect">
            <a:avLst/>
          </a:prstGeom>
          <a:noFill/>
        </p:spPr>
        <p:txBody>
          <a:bodyPr wrap="none" rtlCol="0">
            <a:spAutoFit/>
          </a:bodyPr>
          <a:lstStyle/>
          <a:p>
            <a:r>
              <a:rPr lang="en-CA" dirty="0"/>
              <a:t>(Predicted)</a:t>
            </a:r>
          </a:p>
        </p:txBody>
      </p:sp>
    </p:spTree>
    <p:extLst>
      <p:ext uri="{BB962C8B-B14F-4D97-AF65-F5344CB8AC3E}">
        <p14:creationId xmlns:p14="http://schemas.microsoft.com/office/powerpoint/2010/main" val="2031935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0F2BC-0EF4-BFCF-2AB0-A4F34A67E5E7}"/>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988DC5E9-3062-E48F-421A-DC94F20C4CF4}"/>
              </a:ext>
            </a:extLst>
          </p:cNvPr>
          <p:cNvPicPr>
            <a:picLocks noChangeAspect="1"/>
          </p:cNvPicPr>
          <p:nvPr/>
        </p:nvPicPr>
        <p:blipFill>
          <a:blip r:embed="rId3"/>
          <a:stretch>
            <a:fillRect/>
          </a:stretch>
        </p:blipFill>
        <p:spPr>
          <a:xfrm>
            <a:off x="95531" y="3026869"/>
            <a:ext cx="3577970" cy="1820261"/>
          </a:xfrm>
          <a:prstGeom prst="rect">
            <a:avLst/>
          </a:prstGeom>
        </p:spPr>
      </p:pic>
      <p:cxnSp>
        <p:nvCxnSpPr>
          <p:cNvPr id="11" name="Straight Connector 10">
            <a:extLst>
              <a:ext uri="{FF2B5EF4-FFF2-40B4-BE49-F238E27FC236}">
                <a16:creationId xmlns:a16="http://schemas.microsoft.com/office/drawing/2014/main" id="{B4AB2899-DD5F-AF21-5146-57975E8C000F}"/>
              </a:ext>
            </a:extLst>
          </p:cNvPr>
          <p:cNvCxnSpPr>
            <a:cxnSpLocks/>
          </p:cNvCxnSpPr>
          <p:nvPr/>
        </p:nvCxnSpPr>
        <p:spPr>
          <a:xfrm flipH="1">
            <a:off x="1533832" y="1945855"/>
            <a:ext cx="1219200" cy="1843824"/>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4DF47C35-6577-58C8-9E53-C490AE2DAAD9}"/>
              </a:ext>
            </a:extLst>
          </p:cNvPr>
          <p:cNvCxnSpPr>
            <a:cxnSpLocks/>
          </p:cNvCxnSpPr>
          <p:nvPr/>
        </p:nvCxnSpPr>
        <p:spPr>
          <a:xfrm>
            <a:off x="2692400" y="3713480"/>
            <a:ext cx="158955" cy="2323526"/>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B49DF7DF-DBC9-755C-1EFF-333ABC3F590E}"/>
              </a:ext>
            </a:extLst>
          </p:cNvPr>
          <p:cNvSpPr txBox="1"/>
          <p:nvPr/>
        </p:nvSpPr>
        <p:spPr>
          <a:xfrm>
            <a:off x="5176325" y="263579"/>
            <a:ext cx="1839350" cy="369332"/>
          </a:xfrm>
          <a:prstGeom prst="rect">
            <a:avLst/>
          </a:prstGeom>
          <a:noFill/>
        </p:spPr>
        <p:txBody>
          <a:bodyPr wrap="none" rtlCol="0">
            <a:spAutoFit/>
          </a:bodyPr>
          <a:lstStyle/>
          <a:p>
            <a:r>
              <a:rPr lang="en-CA" dirty="0"/>
              <a:t>NDVI time series</a:t>
            </a:r>
          </a:p>
        </p:txBody>
      </p:sp>
      <p:sp>
        <p:nvSpPr>
          <p:cNvPr id="16" name="TextBox 15">
            <a:extLst>
              <a:ext uri="{FF2B5EF4-FFF2-40B4-BE49-F238E27FC236}">
                <a16:creationId xmlns:a16="http://schemas.microsoft.com/office/drawing/2014/main" id="{8FD263EF-9543-7654-1E89-887F3047AF80}"/>
              </a:ext>
            </a:extLst>
          </p:cNvPr>
          <p:cNvSpPr txBox="1"/>
          <p:nvPr/>
        </p:nvSpPr>
        <p:spPr>
          <a:xfrm>
            <a:off x="1874503" y="703738"/>
            <a:ext cx="1855380" cy="369332"/>
          </a:xfrm>
          <a:prstGeom prst="rect">
            <a:avLst/>
          </a:prstGeom>
          <a:noFill/>
        </p:spPr>
        <p:txBody>
          <a:bodyPr wrap="none" rtlCol="0">
            <a:spAutoFit/>
          </a:bodyPr>
          <a:lstStyle/>
          <a:p>
            <a:r>
              <a:rPr lang="en-CA" dirty="0"/>
              <a:t>Predicted/Actual</a:t>
            </a:r>
          </a:p>
        </p:txBody>
      </p:sp>
      <p:sp>
        <p:nvSpPr>
          <p:cNvPr id="30" name="TextBox 29">
            <a:extLst>
              <a:ext uri="{FF2B5EF4-FFF2-40B4-BE49-F238E27FC236}">
                <a16:creationId xmlns:a16="http://schemas.microsoft.com/office/drawing/2014/main" id="{FB33B7A4-7AC9-8AD1-C46C-C2D4C1AED9C6}"/>
              </a:ext>
            </a:extLst>
          </p:cNvPr>
          <p:cNvSpPr txBox="1"/>
          <p:nvPr/>
        </p:nvSpPr>
        <p:spPr>
          <a:xfrm>
            <a:off x="9066480" y="740482"/>
            <a:ext cx="1149033" cy="369332"/>
          </a:xfrm>
          <a:prstGeom prst="rect">
            <a:avLst/>
          </a:prstGeom>
          <a:noFill/>
        </p:spPr>
        <p:txBody>
          <a:bodyPr wrap="none" rtlCol="0">
            <a:spAutoFit/>
          </a:bodyPr>
          <a:lstStyle/>
          <a:p>
            <a:r>
              <a:rPr lang="en-CA" dirty="0"/>
              <a:t>Historical</a:t>
            </a:r>
          </a:p>
        </p:txBody>
      </p:sp>
      <p:pic>
        <p:nvPicPr>
          <p:cNvPr id="3" name="Picture 2">
            <a:extLst>
              <a:ext uri="{FF2B5EF4-FFF2-40B4-BE49-F238E27FC236}">
                <a16:creationId xmlns:a16="http://schemas.microsoft.com/office/drawing/2014/main" id="{57E44E0C-3DA0-6B09-13C7-8778366E828B}"/>
              </a:ext>
            </a:extLst>
          </p:cNvPr>
          <p:cNvPicPr>
            <a:picLocks noChangeAspect="1"/>
          </p:cNvPicPr>
          <p:nvPr/>
        </p:nvPicPr>
        <p:blipFill>
          <a:blip r:embed="rId4"/>
          <a:stretch>
            <a:fillRect/>
          </a:stretch>
        </p:blipFill>
        <p:spPr>
          <a:xfrm>
            <a:off x="95531" y="1185143"/>
            <a:ext cx="6283153" cy="1459392"/>
          </a:xfrm>
          <a:prstGeom prst="rect">
            <a:avLst/>
          </a:prstGeom>
        </p:spPr>
      </p:pic>
      <p:pic>
        <p:nvPicPr>
          <p:cNvPr id="6" name="Picture 5">
            <a:extLst>
              <a:ext uri="{FF2B5EF4-FFF2-40B4-BE49-F238E27FC236}">
                <a16:creationId xmlns:a16="http://schemas.microsoft.com/office/drawing/2014/main" id="{345A6A6D-D1B8-6BCF-9F96-143C947D2130}"/>
              </a:ext>
            </a:extLst>
          </p:cNvPr>
          <p:cNvPicPr>
            <a:picLocks noChangeAspect="1"/>
          </p:cNvPicPr>
          <p:nvPr/>
        </p:nvPicPr>
        <p:blipFill>
          <a:blip r:embed="rId5"/>
          <a:stretch>
            <a:fillRect/>
          </a:stretch>
        </p:blipFill>
        <p:spPr>
          <a:xfrm>
            <a:off x="95531" y="5041495"/>
            <a:ext cx="6378684" cy="1552926"/>
          </a:xfrm>
          <a:prstGeom prst="rect">
            <a:avLst/>
          </a:prstGeom>
        </p:spPr>
      </p:pic>
    </p:spTree>
    <p:extLst>
      <p:ext uri="{BB962C8B-B14F-4D97-AF65-F5344CB8AC3E}">
        <p14:creationId xmlns:p14="http://schemas.microsoft.com/office/powerpoint/2010/main" val="2798914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628BC6-5589-A014-36A6-5E86B72783D9}"/>
              </a:ext>
            </a:extLst>
          </p:cNvPr>
          <p:cNvPicPr>
            <a:picLocks noChangeAspect="1"/>
          </p:cNvPicPr>
          <p:nvPr/>
        </p:nvPicPr>
        <p:blipFill>
          <a:blip r:embed="rId3"/>
          <a:stretch>
            <a:fillRect/>
          </a:stretch>
        </p:blipFill>
        <p:spPr>
          <a:xfrm>
            <a:off x="6282813" y="1562399"/>
            <a:ext cx="5692226" cy="5068529"/>
          </a:xfrm>
          <a:prstGeom prst="rect">
            <a:avLst/>
          </a:prstGeom>
        </p:spPr>
      </p:pic>
      <p:pic>
        <p:nvPicPr>
          <p:cNvPr id="7" name="Picture 6">
            <a:extLst>
              <a:ext uri="{FF2B5EF4-FFF2-40B4-BE49-F238E27FC236}">
                <a16:creationId xmlns:a16="http://schemas.microsoft.com/office/drawing/2014/main" id="{3ADE5E64-5EE0-8938-2E80-357F423FC2FF}"/>
              </a:ext>
            </a:extLst>
          </p:cNvPr>
          <p:cNvPicPr>
            <a:picLocks noChangeAspect="1"/>
          </p:cNvPicPr>
          <p:nvPr/>
        </p:nvPicPr>
        <p:blipFill>
          <a:blip r:embed="rId4"/>
          <a:stretch>
            <a:fillRect/>
          </a:stretch>
        </p:blipFill>
        <p:spPr>
          <a:xfrm>
            <a:off x="134868" y="1562399"/>
            <a:ext cx="5774319" cy="5143437"/>
          </a:xfrm>
          <a:prstGeom prst="rect">
            <a:avLst/>
          </a:prstGeom>
        </p:spPr>
      </p:pic>
      <p:sp>
        <p:nvSpPr>
          <p:cNvPr id="8" name="TextBox 7">
            <a:extLst>
              <a:ext uri="{FF2B5EF4-FFF2-40B4-BE49-F238E27FC236}">
                <a16:creationId xmlns:a16="http://schemas.microsoft.com/office/drawing/2014/main" id="{575205A1-319B-3988-12A8-E7E46A8D93A4}"/>
              </a:ext>
            </a:extLst>
          </p:cNvPr>
          <p:cNvSpPr txBox="1"/>
          <p:nvPr/>
        </p:nvSpPr>
        <p:spPr>
          <a:xfrm>
            <a:off x="1985877" y="1071712"/>
            <a:ext cx="2072299" cy="369332"/>
          </a:xfrm>
          <a:prstGeom prst="rect">
            <a:avLst/>
          </a:prstGeom>
          <a:noFill/>
        </p:spPr>
        <p:txBody>
          <a:bodyPr wrap="none" rtlCol="0">
            <a:spAutoFit/>
          </a:bodyPr>
          <a:lstStyle/>
          <a:p>
            <a:r>
              <a:rPr lang="en-CA" dirty="0"/>
              <a:t>Clouds un-masked</a:t>
            </a:r>
          </a:p>
        </p:txBody>
      </p:sp>
      <p:sp>
        <p:nvSpPr>
          <p:cNvPr id="10" name="TextBox 9">
            <a:extLst>
              <a:ext uri="{FF2B5EF4-FFF2-40B4-BE49-F238E27FC236}">
                <a16:creationId xmlns:a16="http://schemas.microsoft.com/office/drawing/2014/main" id="{CC39292C-3E90-28AC-77E0-BC9F7CF2BBAC}"/>
              </a:ext>
            </a:extLst>
          </p:cNvPr>
          <p:cNvSpPr txBox="1"/>
          <p:nvPr/>
        </p:nvSpPr>
        <p:spPr>
          <a:xfrm>
            <a:off x="8092776" y="1071711"/>
            <a:ext cx="2072299" cy="369332"/>
          </a:xfrm>
          <a:prstGeom prst="rect">
            <a:avLst/>
          </a:prstGeom>
          <a:noFill/>
        </p:spPr>
        <p:txBody>
          <a:bodyPr wrap="square">
            <a:spAutoFit/>
          </a:bodyPr>
          <a:lstStyle/>
          <a:p>
            <a:pPr algn="ctr"/>
            <a:r>
              <a:rPr lang="en-CA" dirty="0"/>
              <a:t>Clouds masked</a:t>
            </a:r>
          </a:p>
        </p:txBody>
      </p:sp>
      <p:sp>
        <p:nvSpPr>
          <p:cNvPr id="2" name="TextBox 1">
            <a:extLst>
              <a:ext uri="{FF2B5EF4-FFF2-40B4-BE49-F238E27FC236}">
                <a16:creationId xmlns:a16="http://schemas.microsoft.com/office/drawing/2014/main" id="{A1AC9493-0854-07C2-AD43-2204F49EB551}"/>
              </a:ext>
            </a:extLst>
          </p:cNvPr>
          <p:cNvSpPr txBox="1"/>
          <p:nvPr/>
        </p:nvSpPr>
        <p:spPr>
          <a:xfrm>
            <a:off x="3551903" y="303551"/>
            <a:ext cx="5088193" cy="923330"/>
          </a:xfrm>
          <a:prstGeom prst="rect">
            <a:avLst/>
          </a:prstGeom>
          <a:noFill/>
        </p:spPr>
        <p:txBody>
          <a:bodyPr wrap="square" rtlCol="0">
            <a:spAutoFit/>
          </a:bodyPr>
          <a:lstStyle/>
          <a:p>
            <a:pPr algn="ctr"/>
            <a:r>
              <a:rPr lang="en-CA" dirty="0"/>
              <a:t>The custom cloud mask can be seen to mask the highway and houses in the bottom right region</a:t>
            </a:r>
            <a:br>
              <a:rPr lang="en-CA" dirty="0"/>
            </a:br>
            <a:endParaRPr lang="en-CA" dirty="0"/>
          </a:p>
        </p:txBody>
      </p:sp>
    </p:spTree>
    <p:extLst>
      <p:ext uri="{BB962C8B-B14F-4D97-AF65-F5344CB8AC3E}">
        <p14:creationId xmlns:p14="http://schemas.microsoft.com/office/powerpoint/2010/main" val="1504512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7E362-31A8-E3CF-4AD5-B74FA75487B4}"/>
              </a:ext>
            </a:extLst>
          </p:cNvPr>
          <p:cNvSpPr>
            <a:spLocks noGrp="1"/>
          </p:cNvSpPr>
          <p:nvPr>
            <p:ph type="title"/>
          </p:nvPr>
        </p:nvSpPr>
        <p:spPr/>
        <p:txBody>
          <a:bodyPr/>
          <a:lstStyle/>
          <a:p>
            <a:r>
              <a:rPr lang="en-CA" dirty="0"/>
              <a:t>Outline </a:t>
            </a:r>
          </a:p>
        </p:txBody>
      </p:sp>
      <p:sp>
        <p:nvSpPr>
          <p:cNvPr id="3" name="Content Placeholder 2">
            <a:extLst>
              <a:ext uri="{FF2B5EF4-FFF2-40B4-BE49-F238E27FC236}">
                <a16:creationId xmlns:a16="http://schemas.microsoft.com/office/drawing/2014/main" id="{F286A15D-2D80-D0E5-4AD5-7780B6C77342}"/>
              </a:ext>
            </a:extLst>
          </p:cNvPr>
          <p:cNvSpPr>
            <a:spLocks noGrp="1"/>
          </p:cNvSpPr>
          <p:nvPr>
            <p:ph idx="1"/>
          </p:nvPr>
        </p:nvSpPr>
        <p:spPr/>
        <p:txBody>
          <a:bodyPr>
            <a:normAutofit lnSpcReduction="10000"/>
          </a:bodyPr>
          <a:lstStyle/>
          <a:p>
            <a:r>
              <a:rPr lang="en-CA" dirty="0"/>
              <a:t>Purpose?</a:t>
            </a:r>
          </a:p>
          <a:p>
            <a:pPr lvl="1"/>
            <a:r>
              <a:rPr lang="en-CA" dirty="0"/>
              <a:t>Assess the accuracy of </a:t>
            </a:r>
            <a:r>
              <a:rPr lang="en-CA" dirty="0" err="1"/>
              <a:t>Contextformer</a:t>
            </a:r>
            <a:r>
              <a:rPr lang="en-CA" dirty="0"/>
              <a:t> with our own </a:t>
            </a:r>
            <a:r>
              <a:rPr lang="en-CA" dirty="0" err="1"/>
              <a:t>minicubes</a:t>
            </a:r>
            <a:endParaRPr lang="en-CA" dirty="0"/>
          </a:p>
          <a:p>
            <a:r>
              <a:rPr lang="en-CA" dirty="0"/>
              <a:t>What we did</a:t>
            </a:r>
          </a:p>
          <a:p>
            <a:pPr lvl="1"/>
            <a:r>
              <a:rPr lang="en-CA" dirty="0"/>
              <a:t>Generated </a:t>
            </a:r>
            <a:r>
              <a:rPr lang="en-CA" dirty="0" err="1"/>
              <a:t>Contextformer</a:t>
            </a:r>
            <a:r>
              <a:rPr lang="en-CA" dirty="0"/>
              <a:t> NDVI predictions on replicated </a:t>
            </a:r>
            <a:r>
              <a:rPr lang="en-CA" dirty="0" err="1"/>
              <a:t>minicubes</a:t>
            </a:r>
            <a:endParaRPr lang="en-CA" dirty="0"/>
          </a:p>
          <a:p>
            <a:pPr lvl="2"/>
            <a:r>
              <a:rPr lang="en-CA" dirty="0"/>
              <a:t>2 sites from May – July and 1 from July – September</a:t>
            </a:r>
          </a:p>
          <a:p>
            <a:pPr lvl="2"/>
            <a:r>
              <a:rPr lang="en-CA" dirty="0" err="1"/>
              <a:t>Minicubes</a:t>
            </a:r>
            <a:r>
              <a:rPr lang="en-CA" dirty="0"/>
              <a:t> were replicated using the ‘</a:t>
            </a:r>
            <a:r>
              <a:rPr lang="en-CA" dirty="0" err="1"/>
              <a:t>nasadem</a:t>
            </a:r>
            <a:r>
              <a:rPr lang="en-CA" dirty="0"/>
              <a:t>’ provider in place of ‘</a:t>
            </a:r>
            <a:r>
              <a:rPr lang="en-CA" dirty="0" err="1"/>
              <a:t>srtm</a:t>
            </a:r>
            <a:r>
              <a:rPr lang="en-CA" dirty="0"/>
              <a:t>’</a:t>
            </a:r>
          </a:p>
          <a:p>
            <a:pPr lvl="1"/>
            <a:r>
              <a:rPr lang="en-CA" dirty="0"/>
              <a:t>Compared predicted NDVI to Sentinel 2 measurements within 5 days</a:t>
            </a:r>
          </a:p>
          <a:p>
            <a:r>
              <a:rPr lang="en-CA" dirty="0"/>
              <a:t>Main findings</a:t>
            </a:r>
          </a:p>
          <a:p>
            <a:pPr lvl="1"/>
            <a:r>
              <a:rPr lang="en-CA" dirty="0"/>
              <a:t>Mostly correct patterns, except for timestep 10 on site 2</a:t>
            </a:r>
          </a:p>
          <a:p>
            <a:pPr lvl="1"/>
            <a:r>
              <a:rPr lang="en-CA" dirty="0"/>
              <a:t>Fine and coarse scale blocking for agriculture</a:t>
            </a:r>
          </a:p>
          <a:p>
            <a:pPr lvl="1"/>
            <a:r>
              <a:rPr lang="en-CA" dirty="0"/>
              <a:t>Time series (incomplete)</a:t>
            </a:r>
          </a:p>
          <a:p>
            <a:pPr lvl="1"/>
            <a:endParaRPr lang="en-CA" dirty="0"/>
          </a:p>
        </p:txBody>
      </p:sp>
    </p:spTree>
    <p:extLst>
      <p:ext uri="{BB962C8B-B14F-4D97-AF65-F5344CB8AC3E}">
        <p14:creationId xmlns:p14="http://schemas.microsoft.com/office/powerpoint/2010/main" val="1629485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621865F-DC0D-F99D-5192-00A093025B72}"/>
              </a:ext>
            </a:extLst>
          </p:cNvPr>
          <p:cNvPicPr>
            <a:picLocks noChangeAspect="1"/>
          </p:cNvPicPr>
          <p:nvPr/>
        </p:nvPicPr>
        <p:blipFill>
          <a:blip r:embed="rId2"/>
          <a:stretch>
            <a:fillRect/>
          </a:stretch>
        </p:blipFill>
        <p:spPr>
          <a:xfrm>
            <a:off x="5252392" y="1001688"/>
            <a:ext cx="6630057" cy="5522602"/>
          </a:xfrm>
          <a:prstGeom prst="rect">
            <a:avLst/>
          </a:prstGeom>
        </p:spPr>
      </p:pic>
      <p:sp>
        <p:nvSpPr>
          <p:cNvPr id="2" name="Title 1">
            <a:extLst>
              <a:ext uri="{FF2B5EF4-FFF2-40B4-BE49-F238E27FC236}">
                <a16:creationId xmlns:a16="http://schemas.microsoft.com/office/drawing/2014/main" id="{6A81B7B7-40F3-0E10-652A-58187DF8C523}"/>
              </a:ext>
            </a:extLst>
          </p:cNvPr>
          <p:cNvSpPr>
            <a:spLocks noGrp="1"/>
          </p:cNvSpPr>
          <p:nvPr>
            <p:ph type="title"/>
          </p:nvPr>
        </p:nvSpPr>
        <p:spPr>
          <a:xfrm>
            <a:off x="838200" y="124561"/>
            <a:ext cx="10515600" cy="1325563"/>
          </a:xfrm>
        </p:spPr>
        <p:txBody>
          <a:bodyPr/>
          <a:lstStyle/>
          <a:p>
            <a:r>
              <a:rPr lang="en-CA" dirty="0"/>
              <a:t>Site 1: Portugal</a:t>
            </a:r>
          </a:p>
        </p:txBody>
      </p:sp>
      <p:pic>
        <p:nvPicPr>
          <p:cNvPr id="5" name="Picture 4">
            <a:extLst>
              <a:ext uri="{FF2B5EF4-FFF2-40B4-BE49-F238E27FC236}">
                <a16:creationId xmlns:a16="http://schemas.microsoft.com/office/drawing/2014/main" id="{F388C222-5DB9-FB28-E9B0-0EFC69F76EEF}"/>
              </a:ext>
            </a:extLst>
          </p:cNvPr>
          <p:cNvPicPr>
            <a:picLocks noChangeAspect="1"/>
          </p:cNvPicPr>
          <p:nvPr/>
        </p:nvPicPr>
        <p:blipFill>
          <a:blip r:embed="rId3"/>
          <a:stretch>
            <a:fillRect/>
          </a:stretch>
        </p:blipFill>
        <p:spPr>
          <a:xfrm>
            <a:off x="838200" y="1630396"/>
            <a:ext cx="3130452" cy="4893894"/>
          </a:xfrm>
          <a:prstGeom prst="rect">
            <a:avLst/>
          </a:prstGeom>
        </p:spPr>
      </p:pic>
      <p:sp>
        <p:nvSpPr>
          <p:cNvPr id="3" name="TextBox 2">
            <a:extLst>
              <a:ext uri="{FF2B5EF4-FFF2-40B4-BE49-F238E27FC236}">
                <a16:creationId xmlns:a16="http://schemas.microsoft.com/office/drawing/2014/main" id="{DEE58C11-EC28-A63F-9347-F78B50F84A83}"/>
              </a:ext>
            </a:extLst>
          </p:cNvPr>
          <p:cNvSpPr txBox="1"/>
          <p:nvPr/>
        </p:nvSpPr>
        <p:spPr>
          <a:xfrm>
            <a:off x="838200" y="1118733"/>
            <a:ext cx="4942840" cy="338554"/>
          </a:xfrm>
          <a:prstGeom prst="rect">
            <a:avLst/>
          </a:prstGeom>
          <a:noFill/>
        </p:spPr>
        <p:txBody>
          <a:bodyPr wrap="square" rtlCol="0">
            <a:spAutoFit/>
          </a:bodyPr>
          <a:lstStyle/>
          <a:p>
            <a:r>
              <a:rPr lang="en-CA" sz="1600" dirty="0" err="1"/>
              <a:t>ood</a:t>
            </a:r>
            <a:r>
              <a:rPr lang="en-CA" sz="1600" dirty="0"/>
              <a:t>-t JAS2021 minicube_0_29SND_39.29_-8.56</a:t>
            </a:r>
          </a:p>
        </p:txBody>
      </p:sp>
    </p:spTree>
    <p:extLst>
      <p:ext uri="{BB962C8B-B14F-4D97-AF65-F5344CB8AC3E}">
        <p14:creationId xmlns:p14="http://schemas.microsoft.com/office/powerpoint/2010/main" val="1314658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36E91-4B4A-D310-0A80-54FC9E01B4A1}"/>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50FBA201-CE61-EA95-990E-9AB0865547D4}"/>
              </a:ext>
            </a:extLst>
          </p:cNvPr>
          <p:cNvPicPr>
            <a:picLocks noChangeAspect="1"/>
          </p:cNvPicPr>
          <p:nvPr/>
        </p:nvPicPr>
        <p:blipFill>
          <a:blip r:embed="rId2"/>
          <a:stretch>
            <a:fillRect/>
          </a:stretch>
        </p:blipFill>
        <p:spPr>
          <a:xfrm>
            <a:off x="6641263" y="624373"/>
            <a:ext cx="3734153" cy="2869766"/>
          </a:xfrm>
          <a:prstGeom prst="rect">
            <a:avLst/>
          </a:prstGeom>
        </p:spPr>
      </p:pic>
      <p:sp>
        <p:nvSpPr>
          <p:cNvPr id="19" name="TextBox 18">
            <a:extLst>
              <a:ext uri="{FF2B5EF4-FFF2-40B4-BE49-F238E27FC236}">
                <a16:creationId xmlns:a16="http://schemas.microsoft.com/office/drawing/2014/main" id="{92038B9F-CB40-44BC-F8D9-7448D5BC2046}"/>
              </a:ext>
            </a:extLst>
          </p:cNvPr>
          <p:cNvSpPr txBox="1"/>
          <p:nvPr/>
        </p:nvSpPr>
        <p:spPr>
          <a:xfrm>
            <a:off x="86510" y="1720693"/>
            <a:ext cx="127541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6</a:t>
            </a:r>
            <a:b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July 28</a:t>
            </a:r>
          </a:p>
        </p:txBody>
      </p:sp>
      <p:sp>
        <p:nvSpPr>
          <p:cNvPr id="24" name="TextBox 23">
            <a:extLst>
              <a:ext uri="{FF2B5EF4-FFF2-40B4-BE49-F238E27FC236}">
                <a16:creationId xmlns:a16="http://schemas.microsoft.com/office/drawing/2014/main" id="{C3F54901-086A-4A5E-DD08-2BF5186D3A56}"/>
              </a:ext>
            </a:extLst>
          </p:cNvPr>
          <p:cNvSpPr txBox="1"/>
          <p:nvPr/>
        </p:nvSpPr>
        <p:spPr>
          <a:xfrm>
            <a:off x="10472821" y="1720693"/>
            <a:ext cx="139884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10</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solidFill>
                  <a:prstClr val="black"/>
                </a:solidFill>
                <a:latin typeface="Aptos" panose="02110004020202020204"/>
              </a:rPr>
              <a:t>August 17</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7" name="TextBox 26">
            <a:extLst>
              <a:ext uri="{FF2B5EF4-FFF2-40B4-BE49-F238E27FC236}">
                <a16:creationId xmlns:a16="http://schemas.microsoft.com/office/drawing/2014/main" id="{6D50C010-9CCD-C606-73F1-79FF7294DF11}"/>
              </a:ext>
            </a:extLst>
          </p:cNvPr>
          <p:cNvSpPr txBox="1"/>
          <p:nvPr/>
        </p:nvSpPr>
        <p:spPr>
          <a:xfrm>
            <a:off x="-58994" y="4856038"/>
            <a:ext cx="163215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15</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solidFill>
                  <a:prstClr val="black"/>
                </a:solidFill>
                <a:latin typeface="Aptos" panose="02110004020202020204"/>
              </a:rPr>
              <a:t>September 11</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0" name="TextBox 29">
            <a:extLst>
              <a:ext uri="{FF2B5EF4-FFF2-40B4-BE49-F238E27FC236}">
                <a16:creationId xmlns:a16="http://schemas.microsoft.com/office/drawing/2014/main" id="{63C413EE-039C-4CA4-4CEC-95D8A58A9FF7}"/>
              </a:ext>
            </a:extLst>
          </p:cNvPr>
          <p:cNvSpPr txBox="1"/>
          <p:nvPr/>
        </p:nvSpPr>
        <p:spPr>
          <a:xfrm>
            <a:off x="10472821" y="4856038"/>
            <a:ext cx="139884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20</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solidFill>
                  <a:prstClr val="black"/>
                </a:solidFill>
                <a:latin typeface="Aptos" panose="02110004020202020204"/>
              </a:rPr>
              <a:t>October 6</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 name="TextBox 1">
            <a:extLst>
              <a:ext uri="{FF2B5EF4-FFF2-40B4-BE49-F238E27FC236}">
                <a16:creationId xmlns:a16="http://schemas.microsoft.com/office/drawing/2014/main" id="{9E7A9540-AEDD-7526-9348-C26013E09AC3}"/>
              </a:ext>
            </a:extLst>
          </p:cNvPr>
          <p:cNvSpPr txBox="1"/>
          <p:nvPr/>
        </p:nvSpPr>
        <p:spPr>
          <a:xfrm>
            <a:off x="5268543" y="160467"/>
            <a:ext cx="1514734" cy="369332"/>
          </a:xfrm>
          <a:prstGeom prst="rect">
            <a:avLst/>
          </a:prstGeom>
          <a:noFill/>
        </p:spPr>
        <p:txBody>
          <a:bodyPr wrap="square" rtlCol="0">
            <a:spAutoFit/>
          </a:bodyPr>
          <a:lstStyle/>
          <a:p>
            <a:r>
              <a:rPr lang="en-CA" dirty="0"/>
              <a:t>Actual NDVI</a:t>
            </a:r>
          </a:p>
        </p:txBody>
      </p:sp>
      <p:pic>
        <p:nvPicPr>
          <p:cNvPr id="5" name="Picture 4">
            <a:extLst>
              <a:ext uri="{FF2B5EF4-FFF2-40B4-BE49-F238E27FC236}">
                <a16:creationId xmlns:a16="http://schemas.microsoft.com/office/drawing/2014/main" id="{DA014DDD-E8E6-A22D-8B4B-60C208DD1684}"/>
              </a:ext>
            </a:extLst>
          </p:cNvPr>
          <p:cNvPicPr>
            <a:picLocks noChangeAspect="1"/>
          </p:cNvPicPr>
          <p:nvPr/>
        </p:nvPicPr>
        <p:blipFill>
          <a:blip r:embed="rId3"/>
          <a:stretch>
            <a:fillRect/>
          </a:stretch>
        </p:blipFill>
        <p:spPr>
          <a:xfrm>
            <a:off x="1553497" y="680065"/>
            <a:ext cx="3715046" cy="2814074"/>
          </a:xfrm>
          <a:prstGeom prst="rect">
            <a:avLst/>
          </a:prstGeom>
        </p:spPr>
      </p:pic>
      <p:pic>
        <p:nvPicPr>
          <p:cNvPr id="9" name="Picture 8">
            <a:extLst>
              <a:ext uri="{FF2B5EF4-FFF2-40B4-BE49-F238E27FC236}">
                <a16:creationId xmlns:a16="http://schemas.microsoft.com/office/drawing/2014/main" id="{CD16BCE7-B9D4-4621-6EAF-2625BDC046D3}"/>
              </a:ext>
            </a:extLst>
          </p:cNvPr>
          <p:cNvPicPr>
            <a:picLocks noChangeAspect="1"/>
          </p:cNvPicPr>
          <p:nvPr/>
        </p:nvPicPr>
        <p:blipFill>
          <a:blip r:embed="rId4"/>
          <a:stretch>
            <a:fillRect/>
          </a:stretch>
        </p:blipFill>
        <p:spPr>
          <a:xfrm>
            <a:off x="1573161" y="3774285"/>
            <a:ext cx="3695382" cy="2802445"/>
          </a:xfrm>
          <a:prstGeom prst="rect">
            <a:avLst/>
          </a:prstGeom>
        </p:spPr>
      </p:pic>
      <p:pic>
        <p:nvPicPr>
          <p:cNvPr id="11" name="Picture 10">
            <a:extLst>
              <a:ext uri="{FF2B5EF4-FFF2-40B4-BE49-F238E27FC236}">
                <a16:creationId xmlns:a16="http://schemas.microsoft.com/office/drawing/2014/main" id="{95513713-D283-9517-4C03-6F2389C04844}"/>
              </a:ext>
            </a:extLst>
          </p:cNvPr>
          <p:cNvPicPr>
            <a:picLocks noChangeAspect="1"/>
          </p:cNvPicPr>
          <p:nvPr/>
        </p:nvPicPr>
        <p:blipFill>
          <a:blip r:embed="rId5"/>
          <a:stretch>
            <a:fillRect/>
          </a:stretch>
        </p:blipFill>
        <p:spPr>
          <a:xfrm>
            <a:off x="6680032" y="3776162"/>
            <a:ext cx="3695383" cy="2800568"/>
          </a:xfrm>
          <a:prstGeom prst="rect">
            <a:avLst/>
          </a:prstGeom>
        </p:spPr>
      </p:pic>
    </p:spTree>
    <p:extLst>
      <p:ext uri="{BB962C8B-B14F-4D97-AF65-F5344CB8AC3E}">
        <p14:creationId xmlns:p14="http://schemas.microsoft.com/office/powerpoint/2010/main" val="1829034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E962D3-C75B-5A8D-BA72-8F62A30EB0C0}"/>
              </a:ext>
            </a:extLst>
          </p:cNvPr>
          <p:cNvPicPr>
            <a:picLocks noChangeAspect="1"/>
          </p:cNvPicPr>
          <p:nvPr/>
        </p:nvPicPr>
        <p:blipFill>
          <a:blip r:embed="rId3"/>
          <a:stretch>
            <a:fillRect/>
          </a:stretch>
        </p:blipFill>
        <p:spPr>
          <a:xfrm>
            <a:off x="1553497" y="582375"/>
            <a:ext cx="3744542" cy="2911765"/>
          </a:xfrm>
          <a:prstGeom prst="rect">
            <a:avLst/>
          </a:prstGeom>
        </p:spPr>
      </p:pic>
      <p:sp>
        <p:nvSpPr>
          <p:cNvPr id="19" name="TextBox 18">
            <a:extLst>
              <a:ext uri="{FF2B5EF4-FFF2-40B4-BE49-F238E27FC236}">
                <a16:creationId xmlns:a16="http://schemas.microsoft.com/office/drawing/2014/main" id="{98A974CD-7A51-8133-9216-AAD521CF96F0}"/>
              </a:ext>
            </a:extLst>
          </p:cNvPr>
          <p:cNvSpPr txBox="1"/>
          <p:nvPr/>
        </p:nvSpPr>
        <p:spPr>
          <a:xfrm>
            <a:off x="86510" y="1720693"/>
            <a:ext cx="127541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6</a:t>
            </a:r>
            <a:b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July 28</a:t>
            </a:r>
          </a:p>
        </p:txBody>
      </p:sp>
      <p:pic>
        <p:nvPicPr>
          <p:cNvPr id="21" name="Picture 20">
            <a:extLst>
              <a:ext uri="{FF2B5EF4-FFF2-40B4-BE49-F238E27FC236}">
                <a16:creationId xmlns:a16="http://schemas.microsoft.com/office/drawing/2014/main" id="{EDB1AD3B-A018-929E-7526-07F441CDCFE4}"/>
              </a:ext>
            </a:extLst>
          </p:cNvPr>
          <p:cNvPicPr>
            <a:picLocks noChangeAspect="1"/>
          </p:cNvPicPr>
          <p:nvPr/>
        </p:nvPicPr>
        <p:blipFill>
          <a:blip r:embed="rId4"/>
          <a:stretch>
            <a:fillRect/>
          </a:stretch>
        </p:blipFill>
        <p:spPr>
          <a:xfrm>
            <a:off x="6630875" y="570134"/>
            <a:ext cx="3744542" cy="2924007"/>
          </a:xfrm>
          <a:prstGeom prst="rect">
            <a:avLst/>
          </a:prstGeom>
        </p:spPr>
      </p:pic>
      <p:sp>
        <p:nvSpPr>
          <p:cNvPr id="24" name="TextBox 23">
            <a:extLst>
              <a:ext uri="{FF2B5EF4-FFF2-40B4-BE49-F238E27FC236}">
                <a16:creationId xmlns:a16="http://schemas.microsoft.com/office/drawing/2014/main" id="{2B8F7BF8-8C8F-FC32-3456-2C0FBDB945EC}"/>
              </a:ext>
            </a:extLst>
          </p:cNvPr>
          <p:cNvSpPr txBox="1"/>
          <p:nvPr/>
        </p:nvSpPr>
        <p:spPr>
          <a:xfrm>
            <a:off x="10472821" y="1720693"/>
            <a:ext cx="139884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10</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solidFill>
                  <a:prstClr val="black"/>
                </a:solidFill>
                <a:latin typeface="Aptos" panose="02110004020202020204"/>
              </a:rPr>
              <a:t>August 17</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26" name="Picture 25">
            <a:extLst>
              <a:ext uri="{FF2B5EF4-FFF2-40B4-BE49-F238E27FC236}">
                <a16:creationId xmlns:a16="http://schemas.microsoft.com/office/drawing/2014/main" id="{9BE9E725-C7C6-096A-C84C-A788CEA5544A}"/>
              </a:ext>
            </a:extLst>
          </p:cNvPr>
          <p:cNvPicPr>
            <a:picLocks noChangeAspect="1"/>
          </p:cNvPicPr>
          <p:nvPr/>
        </p:nvPicPr>
        <p:blipFill>
          <a:blip r:embed="rId5"/>
          <a:stretch>
            <a:fillRect/>
          </a:stretch>
        </p:blipFill>
        <p:spPr>
          <a:xfrm>
            <a:off x="1554054" y="3652725"/>
            <a:ext cx="3755561" cy="2924005"/>
          </a:xfrm>
          <a:prstGeom prst="rect">
            <a:avLst/>
          </a:prstGeom>
        </p:spPr>
      </p:pic>
      <p:sp>
        <p:nvSpPr>
          <p:cNvPr id="27" name="TextBox 26">
            <a:extLst>
              <a:ext uri="{FF2B5EF4-FFF2-40B4-BE49-F238E27FC236}">
                <a16:creationId xmlns:a16="http://schemas.microsoft.com/office/drawing/2014/main" id="{A2D1DEEC-BA5C-7605-81F9-CC82AFB882BB}"/>
              </a:ext>
            </a:extLst>
          </p:cNvPr>
          <p:cNvSpPr txBox="1"/>
          <p:nvPr/>
        </p:nvSpPr>
        <p:spPr>
          <a:xfrm>
            <a:off x="-58994" y="4856038"/>
            <a:ext cx="163215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15</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solidFill>
                  <a:prstClr val="black"/>
                </a:solidFill>
                <a:latin typeface="Aptos" panose="02110004020202020204"/>
              </a:rPr>
              <a:t>September 11</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29" name="Picture 28">
            <a:extLst>
              <a:ext uri="{FF2B5EF4-FFF2-40B4-BE49-F238E27FC236}">
                <a16:creationId xmlns:a16="http://schemas.microsoft.com/office/drawing/2014/main" id="{D1D263AD-4F24-1137-C642-E63E290DC5E2}"/>
              </a:ext>
            </a:extLst>
          </p:cNvPr>
          <p:cNvPicPr>
            <a:picLocks noChangeAspect="1"/>
          </p:cNvPicPr>
          <p:nvPr/>
        </p:nvPicPr>
        <p:blipFill>
          <a:blip r:embed="rId6"/>
          <a:stretch>
            <a:fillRect/>
          </a:stretch>
        </p:blipFill>
        <p:spPr>
          <a:xfrm>
            <a:off x="6641264" y="3671877"/>
            <a:ext cx="3755561" cy="2935589"/>
          </a:xfrm>
          <a:prstGeom prst="rect">
            <a:avLst/>
          </a:prstGeom>
        </p:spPr>
      </p:pic>
      <p:sp>
        <p:nvSpPr>
          <p:cNvPr id="30" name="TextBox 29">
            <a:extLst>
              <a:ext uri="{FF2B5EF4-FFF2-40B4-BE49-F238E27FC236}">
                <a16:creationId xmlns:a16="http://schemas.microsoft.com/office/drawing/2014/main" id="{93EBEDBB-6EDA-7B64-FC60-593CA02FFD99}"/>
              </a:ext>
            </a:extLst>
          </p:cNvPr>
          <p:cNvSpPr txBox="1"/>
          <p:nvPr/>
        </p:nvSpPr>
        <p:spPr>
          <a:xfrm>
            <a:off x="10472821" y="4856038"/>
            <a:ext cx="139884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20</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solidFill>
                  <a:prstClr val="black"/>
                </a:solidFill>
                <a:latin typeface="Aptos" panose="02110004020202020204"/>
              </a:rPr>
              <a:t>October 6</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 name="TextBox 1">
            <a:extLst>
              <a:ext uri="{FF2B5EF4-FFF2-40B4-BE49-F238E27FC236}">
                <a16:creationId xmlns:a16="http://schemas.microsoft.com/office/drawing/2014/main" id="{7BD0345A-5754-67F1-8C2F-014E2EEA7D11}"/>
              </a:ext>
            </a:extLst>
          </p:cNvPr>
          <p:cNvSpPr txBox="1"/>
          <p:nvPr/>
        </p:nvSpPr>
        <p:spPr>
          <a:xfrm>
            <a:off x="5126530" y="141050"/>
            <a:ext cx="1726554" cy="369332"/>
          </a:xfrm>
          <a:prstGeom prst="rect">
            <a:avLst/>
          </a:prstGeom>
          <a:noFill/>
        </p:spPr>
        <p:txBody>
          <a:bodyPr wrap="square" rtlCol="0">
            <a:spAutoFit/>
          </a:bodyPr>
          <a:lstStyle/>
          <a:p>
            <a:r>
              <a:rPr lang="en-CA" dirty="0"/>
              <a:t>Predicted NDVI</a:t>
            </a:r>
          </a:p>
        </p:txBody>
      </p:sp>
    </p:spTree>
    <p:extLst>
      <p:ext uri="{BB962C8B-B14F-4D97-AF65-F5344CB8AC3E}">
        <p14:creationId xmlns:p14="http://schemas.microsoft.com/office/powerpoint/2010/main" val="1392798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E0DD32-CE2F-A0B4-017B-41B6D892DAFB}"/>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EBF58D89-B92E-AA90-0987-BAA9126A9A79}"/>
              </a:ext>
            </a:extLst>
          </p:cNvPr>
          <p:cNvPicPr>
            <a:picLocks noChangeAspect="1"/>
          </p:cNvPicPr>
          <p:nvPr/>
        </p:nvPicPr>
        <p:blipFill>
          <a:blip r:embed="rId3"/>
          <a:stretch>
            <a:fillRect/>
          </a:stretch>
        </p:blipFill>
        <p:spPr>
          <a:xfrm>
            <a:off x="1729704" y="802414"/>
            <a:ext cx="3362632" cy="2828307"/>
          </a:xfrm>
          <a:prstGeom prst="rect">
            <a:avLst/>
          </a:prstGeom>
        </p:spPr>
      </p:pic>
      <p:pic>
        <p:nvPicPr>
          <p:cNvPr id="14" name="Picture 13">
            <a:extLst>
              <a:ext uri="{FF2B5EF4-FFF2-40B4-BE49-F238E27FC236}">
                <a16:creationId xmlns:a16="http://schemas.microsoft.com/office/drawing/2014/main" id="{53948F59-D0F2-6383-5E65-8D92C00DA191}"/>
              </a:ext>
            </a:extLst>
          </p:cNvPr>
          <p:cNvPicPr>
            <a:picLocks noChangeAspect="1"/>
          </p:cNvPicPr>
          <p:nvPr/>
        </p:nvPicPr>
        <p:blipFill>
          <a:blip r:embed="rId4"/>
          <a:srcRect l="21326"/>
          <a:stretch>
            <a:fillRect/>
          </a:stretch>
        </p:blipFill>
        <p:spPr>
          <a:xfrm>
            <a:off x="1807975" y="3734013"/>
            <a:ext cx="3206090" cy="3000029"/>
          </a:xfrm>
          <a:prstGeom prst="rect">
            <a:avLst/>
          </a:prstGeom>
        </p:spPr>
      </p:pic>
      <p:sp>
        <p:nvSpPr>
          <p:cNvPr id="19" name="TextBox 18">
            <a:extLst>
              <a:ext uri="{FF2B5EF4-FFF2-40B4-BE49-F238E27FC236}">
                <a16:creationId xmlns:a16="http://schemas.microsoft.com/office/drawing/2014/main" id="{E4D6FD9A-F36E-C464-8551-CB941E22C29D}"/>
              </a:ext>
            </a:extLst>
          </p:cNvPr>
          <p:cNvSpPr txBox="1"/>
          <p:nvPr/>
        </p:nvSpPr>
        <p:spPr>
          <a:xfrm>
            <a:off x="0" y="1878005"/>
            <a:ext cx="145609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10</a:t>
            </a:r>
            <a:b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br>
            <a:r>
              <a:rPr lang="en-CA" dirty="0">
                <a:solidFill>
                  <a:prstClr val="black"/>
                </a:solidFill>
                <a:latin typeface="Aptos" panose="02110004020202020204"/>
              </a:rPr>
              <a:t>August</a:t>
            </a: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lang="en-CA" dirty="0">
                <a:solidFill>
                  <a:prstClr val="black"/>
                </a:solidFill>
                <a:latin typeface="Aptos" panose="02110004020202020204"/>
              </a:rPr>
              <a:t>17</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7" name="TextBox 26">
            <a:extLst>
              <a:ext uri="{FF2B5EF4-FFF2-40B4-BE49-F238E27FC236}">
                <a16:creationId xmlns:a16="http://schemas.microsoft.com/office/drawing/2014/main" id="{F097AB4E-21AD-D702-4E26-1B7932FAB31B}"/>
              </a:ext>
            </a:extLst>
          </p:cNvPr>
          <p:cNvSpPr txBox="1"/>
          <p:nvPr/>
        </p:nvSpPr>
        <p:spPr>
          <a:xfrm>
            <a:off x="-58994" y="5013350"/>
            <a:ext cx="163215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15</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solidFill>
                  <a:prstClr val="black"/>
                </a:solidFill>
                <a:latin typeface="Aptos" panose="02110004020202020204"/>
              </a:rPr>
              <a:t>September 11</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 name="TextBox 1">
            <a:extLst>
              <a:ext uri="{FF2B5EF4-FFF2-40B4-BE49-F238E27FC236}">
                <a16:creationId xmlns:a16="http://schemas.microsoft.com/office/drawing/2014/main" id="{D153BBCD-D5F0-8D64-97AE-F22F37AA86C8}"/>
              </a:ext>
            </a:extLst>
          </p:cNvPr>
          <p:cNvSpPr txBox="1"/>
          <p:nvPr/>
        </p:nvSpPr>
        <p:spPr>
          <a:xfrm>
            <a:off x="5165298" y="157684"/>
            <a:ext cx="1514734" cy="369332"/>
          </a:xfrm>
          <a:prstGeom prst="rect">
            <a:avLst/>
          </a:prstGeom>
          <a:noFill/>
        </p:spPr>
        <p:txBody>
          <a:bodyPr wrap="square" rtlCol="0">
            <a:spAutoFit/>
          </a:bodyPr>
          <a:lstStyle/>
          <a:p>
            <a:pPr algn="ctr"/>
            <a:r>
              <a:rPr lang="en-CA" dirty="0"/>
              <a:t>Artifacts</a:t>
            </a:r>
          </a:p>
        </p:txBody>
      </p:sp>
      <p:sp>
        <p:nvSpPr>
          <p:cNvPr id="3" name="TextBox 2">
            <a:extLst>
              <a:ext uri="{FF2B5EF4-FFF2-40B4-BE49-F238E27FC236}">
                <a16:creationId xmlns:a16="http://schemas.microsoft.com/office/drawing/2014/main" id="{4F1B130D-58EA-85F0-9E2A-29A91F102D93}"/>
              </a:ext>
            </a:extLst>
          </p:cNvPr>
          <p:cNvSpPr txBox="1"/>
          <p:nvPr/>
        </p:nvSpPr>
        <p:spPr>
          <a:xfrm>
            <a:off x="2849285" y="412353"/>
            <a:ext cx="1143133" cy="369332"/>
          </a:xfrm>
          <a:prstGeom prst="rect">
            <a:avLst/>
          </a:prstGeom>
          <a:noFill/>
        </p:spPr>
        <p:txBody>
          <a:bodyPr wrap="none" rtlCol="0">
            <a:spAutoFit/>
          </a:bodyPr>
          <a:lstStyle/>
          <a:p>
            <a:r>
              <a:rPr lang="en-CA" dirty="0"/>
              <a:t>Predicted</a:t>
            </a:r>
          </a:p>
        </p:txBody>
      </p:sp>
      <p:sp>
        <p:nvSpPr>
          <p:cNvPr id="4" name="TextBox 3">
            <a:extLst>
              <a:ext uri="{FF2B5EF4-FFF2-40B4-BE49-F238E27FC236}">
                <a16:creationId xmlns:a16="http://schemas.microsoft.com/office/drawing/2014/main" id="{26FD2A1C-3126-7B26-F238-88D848D5E93F}"/>
              </a:ext>
            </a:extLst>
          </p:cNvPr>
          <p:cNvSpPr txBox="1"/>
          <p:nvPr/>
        </p:nvSpPr>
        <p:spPr>
          <a:xfrm>
            <a:off x="8093802" y="412353"/>
            <a:ext cx="829073" cy="369332"/>
          </a:xfrm>
          <a:prstGeom prst="rect">
            <a:avLst/>
          </a:prstGeom>
          <a:noFill/>
        </p:spPr>
        <p:txBody>
          <a:bodyPr wrap="none" rtlCol="0">
            <a:spAutoFit/>
          </a:bodyPr>
          <a:lstStyle/>
          <a:p>
            <a:r>
              <a:rPr lang="en-CA" dirty="0"/>
              <a:t>Actual</a:t>
            </a:r>
          </a:p>
        </p:txBody>
      </p:sp>
      <p:pic>
        <p:nvPicPr>
          <p:cNvPr id="12" name="Picture 11">
            <a:extLst>
              <a:ext uri="{FF2B5EF4-FFF2-40B4-BE49-F238E27FC236}">
                <a16:creationId xmlns:a16="http://schemas.microsoft.com/office/drawing/2014/main" id="{C30401A6-36FC-0524-6FC4-655EED015269}"/>
              </a:ext>
            </a:extLst>
          </p:cNvPr>
          <p:cNvPicPr>
            <a:picLocks noChangeAspect="1"/>
          </p:cNvPicPr>
          <p:nvPr/>
        </p:nvPicPr>
        <p:blipFill>
          <a:blip r:embed="rId5"/>
          <a:stretch>
            <a:fillRect/>
          </a:stretch>
        </p:blipFill>
        <p:spPr>
          <a:xfrm>
            <a:off x="6827022" y="831813"/>
            <a:ext cx="3362632" cy="2798908"/>
          </a:xfrm>
          <a:prstGeom prst="rect">
            <a:avLst/>
          </a:prstGeom>
        </p:spPr>
      </p:pic>
      <p:pic>
        <p:nvPicPr>
          <p:cNvPr id="16" name="Picture 15">
            <a:extLst>
              <a:ext uri="{FF2B5EF4-FFF2-40B4-BE49-F238E27FC236}">
                <a16:creationId xmlns:a16="http://schemas.microsoft.com/office/drawing/2014/main" id="{06E00AA2-B448-8AF2-2D27-EA2D315C471D}"/>
              </a:ext>
            </a:extLst>
          </p:cNvPr>
          <p:cNvPicPr>
            <a:picLocks noChangeAspect="1"/>
          </p:cNvPicPr>
          <p:nvPr/>
        </p:nvPicPr>
        <p:blipFill>
          <a:blip r:embed="rId6"/>
          <a:srcRect l="20635" b="11103"/>
          <a:stretch>
            <a:fillRect/>
          </a:stretch>
        </p:blipFill>
        <p:spPr>
          <a:xfrm>
            <a:off x="6794961" y="3734012"/>
            <a:ext cx="3426754" cy="3000029"/>
          </a:xfrm>
          <a:prstGeom prst="rect">
            <a:avLst/>
          </a:prstGeom>
        </p:spPr>
      </p:pic>
    </p:spTree>
    <p:extLst>
      <p:ext uri="{BB962C8B-B14F-4D97-AF65-F5344CB8AC3E}">
        <p14:creationId xmlns:p14="http://schemas.microsoft.com/office/powerpoint/2010/main" val="2116739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643A6EB-F2D1-4410-296D-9F6AB09041DE}"/>
              </a:ext>
            </a:extLst>
          </p:cNvPr>
          <p:cNvPicPr>
            <a:picLocks noChangeAspect="1"/>
          </p:cNvPicPr>
          <p:nvPr/>
        </p:nvPicPr>
        <p:blipFill>
          <a:blip r:embed="rId2"/>
          <a:srcRect r="9970"/>
          <a:stretch>
            <a:fillRect/>
          </a:stretch>
        </p:blipFill>
        <p:spPr>
          <a:xfrm>
            <a:off x="838200" y="1913918"/>
            <a:ext cx="5057717" cy="3789062"/>
          </a:xfrm>
          <a:prstGeom prst="rect">
            <a:avLst/>
          </a:prstGeom>
        </p:spPr>
      </p:pic>
      <p:sp>
        <p:nvSpPr>
          <p:cNvPr id="2" name="Title 1">
            <a:extLst>
              <a:ext uri="{FF2B5EF4-FFF2-40B4-BE49-F238E27FC236}">
                <a16:creationId xmlns:a16="http://schemas.microsoft.com/office/drawing/2014/main" id="{6A81B7B7-40F3-0E10-652A-58187DF8C523}"/>
              </a:ext>
            </a:extLst>
          </p:cNvPr>
          <p:cNvSpPr>
            <a:spLocks noGrp="1"/>
          </p:cNvSpPr>
          <p:nvPr>
            <p:ph type="title"/>
          </p:nvPr>
        </p:nvSpPr>
        <p:spPr>
          <a:xfrm>
            <a:off x="838200" y="198638"/>
            <a:ext cx="10515600" cy="1325563"/>
          </a:xfrm>
        </p:spPr>
        <p:txBody>
          <a:bodyPr/>
          <a:lstStyle/>
          <a:p>
            <a:r>
              <a:rPr lang="en-CA"/>
              <a:t>Site 2: Romania</a:t>
            </a:r>
            <a:endParaRPr lang="en-CA" dirty="0"/>
          </a:p>
        </p:txBody>
      </p:sp>
      <p:sp>
        <p:nvSpPr>
          <p:cNvPr id="4" name="TextBox 3">
            <a:extLst>
              <a:ext uri="{FF2B5EF4-FFF2-40B4-BE49-F238E27FC236}">
                <a16:creationId xmlns:a16="http://schemas.microsoft.com/office/drawing/2014/main" id="{56FC06E8-8274-CF76-24FA-EBF0CCCFF65F}"/>
              </a:ext>
            </a:extLst>
          </p:cNvPr>
          <p:cNvSpPr txBox="1"/>
          <p:nvPr/>
        </p:nvSpPr>
        <p:spPr>
          <a:xfrm>
            <a:off x="838200" y="1288974"/>
            <a:ext cx="6111240" cy="338554"/>
          </a:xfrm>
          <a:prstGeom prst="rect">
            <a:avLst/>
          </a:prstGeom>
          <a:noFill/>
        </p:spPr>
        <p:txBody>
          <a:bodyPr wrap="square">
            <a:spAutoFit/>
          </a:bodyPr>
          <a:lstStyle/>
          <a:p>
            <a:r>
              <a:rPr lang="en-CA" sz="1600" dirty="0" err="1"/>
              <a:t>ood</a:t>
            </a:r>
            <a:r>
              <a:rPr lang="en-CA" sz="1600" dirty="0"/>
              <a:t>-t MJJ2021 minicube_225_34TET_47.37_22.05</a:t>
            </a:r>
          </a:p>
        </p:txBody>
      </p:sp>
      <p:pic>
        <p:nvPicPr>
          <p:cNvPr id="5" name="Picture 4">
            <a:extLst>
              <a:ext uri="{FF2B5EF4-FFF2-40B4-BE49-F238E27FC236}">
                <a16:creationId xmlns:a16="http://schemas.microsoft.com/office/drawing/2014/main" id="{E2688C8B-42F9-1F4F-F3DE-AAF65E83AFD7}"/>
              </a:ext>
            </a:extLst>
          </p:cNvPr>
          <p:cNvPicPr>
            <a:picLocks noChangeAspect="1"/>
          </p:cNvPicPr>
          <p:nvPr/>
        </p:nvPicPr>
        <p:blipFill>
          <a:blip r:embed="rId3"/>
          <a:stretch>
            <a:fillRect/>
          </a:stretch>
        </p:blipFill>
        <p:spPr>
          <a:xfrm>
            <a:off x="6178097" y="700548"/>
            <a:ext cx="5677456" cy="5456903"/>
          </a:xfrm>
          <a:prstGeom prst="rect">
            <a:avLst/>
          </a:prstGeom>
        </p:spPr>
      </p:pic>
    </p:spTree>
    <p:extLst>
      <p:ext uri="{BB962C8B-B14F-4D97-AF65-F5344CB8AC3E}">
        <p14:creationId xmlns:p14="http://schemas.microsoft.com/office/powerpoint/2010/main" val="2328102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DB6F5C-5092-840C-A706-A915D323E972}"/>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BE725FE1-A5BC-C6E3-349F-C401EF89B8E2}"/>
              </a:ext>
            </a:extLst>
          </p:cNvPr>
          <p:cNvPicPr>
            <a:picLocks noChangeAspect="1"/>
          </p:cNvPicPr>
          <p:nvPr/>
        </p:nvPicPr>
        <p:blipFill>
          <a:blip r:embed="rId3"/>
          <a:stretch>
            <a:fillRect/>
          </a:stretch>
        </p:blipFill>
        <p:spPr>
          <a:xfrm>
            <a:off x="5955748" y="3692651"/>
            <a:ext cx="4411676" cy="3007961"/>
          </a:xfrm>
          <a:prstGeom prst="rect">
            <a:avLst/>
          </a:prstGeom>
        </p:spPr>
      </p:pic>
      <p:pic>
        <p:nvPicPr>
          <p:cNvPr id="12" name="Picture 11">
            <a:extLst>
              <a:ext uri="{FF2B5EF4-FFF2-40B4-BE49-F238E27FC236}">
                <a16:creationId xmlns:a16="http://schemas.microsoft.com/office/drawing/2014/main" id="{8B6328C3-4686-FD54-6E37-D83FD95F0C3D}"/>
              </a:ext>
            </a:extLst>
          </p:cNvPr>
          <p:cNvPicPr>
            <a:picLocks noChangeAspect="1"/>
          </p:cNvPicPr>
          <p:nvPr/>
        </p:nvPicPr>
        <p:blipFill>
          <a:blip r:embed="rId4"/>
          <a:stretch>
            <a:fillRect/>
          </a:stretch>
        </p:blipFill>
        <p:spPr>
          <a:xfrm>
            <a:off x="1395671" y="3698918"/>
            <a:ext cx="4434451" cy="3009913"/>
          </a:xfrm>
          <a:prstGeom prst="rect">
            <a:avLst/>
          </a:prstGeom>
        </p:spPr>
      </p:pic>
      <p:pic>
        <p:nvPicPr>
          <p:cNvPr id="10" name="Picture 9">
            <a:extLst>
              <a:ext uri="{FF2B5EF4-FFF2-40B4-BE49-F238E27FC236}">
                <a16:creationId xmlns:a16="http://schemas.microsoft.com/office/drawing/2014/main" id="{F7D0AB59-963B-0EE3-9B9B-C52B7A4BE98E}"/>
              </a:ext>
            </a:extLst>
          </p:cNvPr>
          <p:cNvPicPr>
            <a:picLocks noChangeAspect="1"/>
          </p:cNvPicPr>
          <p:nvPr/>
        </p:nvPicPr>
        <p:blipFill>
          <a:blip r:embed="rId5"/>
          <a:stretch>
            <a:fillRect/>
          </a:stretch>
        </p:blipFill>
        <p:spPr>
          <a:xfrm>
            <a:off x="5946775" y="530330"/>
            <a:ext cx="4423196" cy="2996543"/>
          </a:xfrm>
          <a:prstGeom prst="rect">
            <a:avLst/>
          </a:prstGeom>
        </p:spPr>
      </p:pic>
      <p:pic>
        <p:nvPicPr>
          <p:cNvPr id="5" name="Picture 4">
            <a:extLst>
              <a:ext uri="{FF2B5EF4-FFF2-40B4-BE49-F238E27FC236}">
                <a16:creationId xmlns:a16="http://schemas.microsoft.com/office/drawing/2014/main" id="{10EA26D2-428A-3C3D-EF8A-A02BBB6576D0}"/>
              </a:ext>
            </a:extLst>
          </p:cNvPr>
          <p:cNvPicPr>
            <a:picLocks noChangeAspect="1"/>
          </p:cNvPicPr>
          <p:nvPr/>
        </p:nvPicPr>
        <p:blipFill>
          <a:blip r:embed="rId6"/>
          <a:stretch>
            <a:fillRect/>
          </a:stretch>
        </p:blipFill>
        <p:spPr>
          <a:xfrm>
            <a:off x="1367132" y="526719"/>
            <a:ext cx="4467754" cy="3009913"/>
          </a:xfrm>
          <a:prstGeom prst="rect">
            <a:avLst/>
          </a:prstGeom>
        </p:spPr>
      </p:pic>
      <p:sp>
        <p:nvSpPr>
          <p:cNvPr id="19" name="TextBox 18">
            <a:extLst>
              <a:ext uri="{FF2B5EF4-FFF2-40B4-BE49-F238E27FC236}">
                <a16:creationId xmlns:a16="http://schemas.microsoft.com/office/drawing/2014/main" id="{136E81F6-C4A6-F1C2-6BA4-558542A24A4A}"/>
              </a:ext>
            </a:extLst>
          </p:cNvPr>
          <p:cNvSpPr txBox="1"/>
          <p:nvPr/>
        </p:nvSpPr>
        <p:spPr>
          <a:xfrm>
            <a:off x="86510" y="1828844"/>
            <a:ext cx="1275414" cy="646331"/>
          </a:xfrm>
          <a:prstGeom prst="rect">
            <a:avLst/>
          </a:prstGeom>
          <a:noFill/>
        </p:spPr>
        <p:txBody>
          <a:bodyPr wrap="none" rtlCol="0">
            <a:spAutoFit/>
          </a:bodyPr>
          <a:lstStyle/>
          <a:p>
            <a:pPr algn="ctr"/>
            <a:r>
              <a:rPr lang="en-CA" dirty="0"/>
              <a:t>Timestep 5</a:t>
            </a:r>
          </a:p>
          <a:p>
            <a:pPr algn="ctr"/>
            <a:r>
              <a:rPr lang="en-CA" dirty="0"/>
              <a:t>May 21</a:t>
            </a:r>
          </a:p>
        </p:txBody>
      </p:sp>
      <p:sp>
        <p:nvSpPr>
          <p:cNvPr id="24" name="TextBox 23">
            <a:extLst>
              <a:ext uri="{FF2B5EF4-FFF2-40B4-BE49-F238E27FC236}">
                <a16:creationId xmlns:a16="http://schemas.microsoft.com/office/drawing/2014/main" id="{AA6AC0B9-BBBE-B8D8-B46B-40E77BA06D83}"/>
              </a:ext>
            </a:extLst>
          </p:cNvPr>
          <p:cNvSpPr txBox="1"/>
          <p:nvPr/>
        </p:nvSpPr>
        <p:spPr>
          <a:xfrm>
            <a:off x="10472821" y="1828844"/>
            <a:ext cx="1398844" cy="646331"/>
          </a:xfrm>
          <a:prstGeom prst="rect">
            <a:avLst/>
          </a:prstGeom>
          <a:noFill/>
        </p:spPr>
        <p:txBody>
          <a:bodyPr wrap="none" rtlCol="0">
            <a:spAutoFit/>
          </a:bodyPr>
          <a:lstStyle/>
          <a:p>
            <a:pPr algn="ctr"/>
            <a:r>
              <a:rPr lang="en-CA" dirty="0"/>
              <a:t>Timestep 10</a:t>
            </a:r>
          </a:p>
          <a:p>
            <a:pPr algn="ctr"/>
            <a:r>
              <a:rPr lang="en-CA" dirty="0"/>
              <a:t>June 15</a:t>
            </a:r>
          </a:p>
        </p:txBody>
      </p:sp>
      <p:sp>
        <p:nvSpPr>
          <p:cNvPr id="27" name="TextBox 26">
            <a:extLst>
              <a:ext uri="{FF2B5EF4-FFF2-40B4-BE49-F238E27FC236}">
                <a16:creationId xmlns:a16="http://schemas.microsoft.com/office/drawing/2014/main" id="{576A61B3-4B89-B732-E72A-1CF118220F05}"/>
              </a:ext>
            </a:extLst>
          </p:cNvPr>
          <p:cNvSpPr txBox="1"/>
          <p:nvPr/>
        </p:nvSpPr>
        <p:spPr>
          <a:xfrm>
            <a:off x="26773" y="5023181"/>
            <a:ext cx="1398844" cy="646331"/>
          </a:xfrm>
          <a:prstGeom prst="rect">
            <a:avLst/>
          </a:prstGeom>
          <a:noFill/>
        </p:spPr>
        <p:txBody>
          <a:bodyPr wrap="none" rtlCol="0">
            <a:spAutoFit/>
          </a:bodyPr>
          <a:lstStyle/>
          <a:p>
            <a:pPr algn="ctr"/>
            <a:r>
              <a:rPr lang="en-CA" dirty="0"/>
              <a:t>Timestep 16</a:t>
            </a:r>
          </a:p>
          <a:p>
            <a:pPr algn="ctr"/>
            <a:r>
              <a:rPr lang="en-CA" dirty="0"/>
              <a:t>July 15</a:t>
            </a:r>
          </a:p>
        </p:txBody>
      </p:sp>
      <p:sp>
        <p:nvSpPr>
          <p:cNvPr id="30" name="TextBox 29">
            <a:extLst>
              <a:ext uri="{FF2B5EF4-FFF2-40B4-BE49-F238E27FC236}">
                <a16:creationId xmlns:a16="http://schemas.microsoft.com/office/drawing/2014/main" id="{0B9D4B88-95F2-EA8C-C070-C08A63B28C3E}"/>
              </a:ext>
            </a:extLst>
          </p:cNvPr>
          <p:cNvSpPr txBox="1"/>
          <p:nvPr/>
        </p:nvSpPr>
        <p:spPr>
          <a:xfrm>
            <a:off x="10472821" y="5023181"/>
            <a:ext cx="1398844" cy="646331"/>
          </a:xfrm>
          <a:prstGeom prst="rect">
            <a:avLst/>
          </a:prstGeom>
          <a:noFill/>
        </p:spPr>
        <p:txBody>
          <a:bodyPr wrap="none" rtlCol="0">
            <a:spAutoFit/>
          </a:bodyPr>
          <a:lstStyle/>
          <a:p>
            <a:pPr algn="ctr"/>
            <a:r>
              <a:rPr lang="en-CA" dirty="0"/>
              <a:t>Timestep 19</a:t>
            </a:r>
          </a:p>
          <a:p>
            <a:pPr algn="ctr"/>
            <a:r>
              <a:rPr lang="en-CA" dirty="0"/>
              <a:t>July 30</a:t>
            </a:r>
          </a:p>
        </p:txBody>
      </p:sp>
      <p:sp>
        <p:nvSpPr>
          <p:cNvPr id="8" name="TextBox 7">
            <a:extLst>
              <a:ext uri="{FF2B5EF4-FFF2-40B4-BE49-F238E27FC236}">
                <a16:creationId xmlns:a16="http://schemas.microsoft.com/office/drawing/2014/main" id="{BF85269C-BB92-353D-4E3E-DAEA8C8035C6}"/>
              </a:ext>
            </a:extLst>
          </p:cNvPr>
          <p:cNvSpPr txBox="1"/>
          <p:nvPr/>
        </p:nvSpPr>
        <p:spPr>
          <a:xfrm>
            <a:off x="5112426" y="157387"/>
            <a:ext cx="1435393" cy="369332"/>
          </a:xfrm>
          <a:prstGeom prst="rect">
            <a:avLst/>
          </a:prstGeom>
          <a:noFill/>
        </p:spPr>
        <p:txBody>
          <a:bodyPr wrap="none" rtlCol="0">
            <a:spAutoFit/>
          </a:bodyPr>
          <a:lstStyle/>
          <a:p>
            <a:r>
              <a:rPr lang="en-CA" dirty="0"/>
              <a:t>Actual NDVI</a:t>
            </a:r>
          </a:p>
        </p:txBody>
      </p:sp>
    </p:spTree>
    <p:extLst>
      <p:ext uri="{BB962C8B-B14F-4D97-AF65-F5344CB8AC3E}">
        <p14:creationId xmlns:p14="http://schemas.microsoft.com/office/powerpoint/2010/main" val="1400628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E3FC2A-3BF4-050A-65A2-BB1B366B8BB8}"/>
              </a:ext>
            </a:extLst>
          </p:cNvPr>
          <p:cNvPicPr>
            <a:picLocks noChangeAspect="1"/>
          </p:cNvPicPr>
          <p:nvPr/>
        </p:nvPicPr>
        <p:blipFill>
          <a:blip r:embed="rId3"/>
          <a:stretch>
            <a:fillRect/>
          </a:stretch>
        </p:blipFill>
        <p:spPr>
          <a:xfrm>
            <a:off x="1409488" y="3720534"/>
            <a:ext cx="4425398" cy="3007961"/>
          </a:xfrm>
          <a:prstGeom prst="rect">
            <a:avLst/>
          </a:prstGeom>
        </p:spPr>
      </p:pic>
      <p:pic>
        <p:nvPicPr>
          <p:cNvPr id="4" name="Picture 3">
            <a:extLst>
              <a:ext uri="{FF2B5EF4-FFF2-40B4-BE49-F238E27FC236}">
                <a16:creationId xmlns:a16="http://schemas.microsoft.com/office/drawing/2014/main" id="{BE0D61D3-E18A-A1C3-5594-E14EC1BC18D8}"/>
              </a:ext>
            </a:extLst>
          </p:cNvPr>
          <p:cNvPicPr>
            <a:picLocks noChangeAspect="1"/>
          </p:cNvPicPr>
          <p:nvPr/>
        </p:nvPicPr>
        <p:blipFill>
          <a:blip r:embed="rId4"/>
          <a:stretch>
            <a:fillRect/>
          </a:stretch>
        </p:blipFill>
        <p:spPr>
          <a:xfrm>
            <a:off x="5946775" y="3692653"/>
            <a:ext cx="4423196" cy="3007960"/>
          </a:xfrm>
          <a:prstGeom prst="rect">
            <a:avLst/>
          </a:prstGeom>
        </p:spPr>
      </p:pic>
      <p:pic>
        <p:nvPicPr>
          <p:cNvPr id="3" name="Picture 2">
            <a:extLst>
              <a:ext uri="{FF2B5EF4-FFF2-40B4-BE49-F238E27FC236}">
                <a16:creationId xmlns:a16="http://schemas.microsoft.com/office/drawing/2014/main" id="{A865C45B-B338-6FD2-EF1A-6D70F474D52C}"/>
              </a:ext>
            </a:extLst>
          </p:cNvPr>
          <p:cNvPicPr>
            <a:picLocks noChangeAspect="1"/>
          </p:cNvPicPr>
          <p:nvPr/>
        </p:nvPicPr>
        <p:blipFill>
          <a:blip r:embed="rId5"/>
          <a:stretch>
            <a:fillRect/>
          </a:stretch>
        </p:blipFill>
        <p:spPr>
          <a:xfrm>
            <a:off x="1361924" y="490388"/>
            <a:ext cx="4468199" cy="3046244"/>
          </a:xfrm>
          <a:prstGeom prst="rect">
            <a:avLst/>
          </a:prstGeom>
        </p:spPr>
      </p:pic>
      <p:sp>
        <p:nvSpPr>
          <p:cNvPr id="19" name="TextBox 18">
            <a:extLst>
              <a:ext uri="{FF2B5EF4-FFF2-40B4-BE49-F238E27FC236}">
                <a16:creationId xmlns:a16="http://schemas.microsoft.com/office/drawing/2014/main" id="{98A974CD-7A51-8133-9216-AAD521CF96F0}"/>
              </a:ext>
            </a:extLst>
          </p:cNvPr>
          <p:cNvSpPr txBox="1"/>
          <p:nvPr/>
        </p:nvSpPr>
        <p:spPr>
          <a:xfrm>
            <a:off x="86510" y="1828844"/>
            <a:ext cx="1275414" cy="646331"/>
          </a:xfrm>
          <a:prstGeom prst="rect">
            <a:avLst/>
          </a:prstGeom>
          <a:noFill/>
        </p:spPr>
        <p:txBody>
          <a:bodyPr wrap="none" rtlCol="0">
            <a:spAutoFit/>
          </a:bodyPr>
          <a:lstStyle/>
          <a:p>
            <a:pPr algn="ctr"/>
            <a:r>
              <a:rPr lang="en-CA" dirty="0"/>
              <a:t>Timestep 5</a:t>
            </a:r>
          </a:p>
          <a:p>
            <a:pPr algn="ctr"/>
            <a:r>
              <a:rPr lang="en-CA" dirty="0"/>
              <a:t>May 21</a:t>
            </a:r>
          </a:p>
        </p:txBody>
      </p:sp>
      <p:sp>
        <p:nvSpPr>
          <p:cNvPr id="24" name="TextBox 23">
            <a:extLst>
              <a:ext uri="{FF2B5EF4-FFF2-40B4-BE49-F238E27FC236}">
                <a16:creationId xmlns:a16="http://schemas.microsoft.com/office/drawing/2014/main" id="{2B8F7BF8-8C8F-FC32-3456-2C0FBDB945EC}"/>
              </a:ext>
            </a:extLst>
          </p:cNvPr>
          <p:cNvSpPr txBox="1"/>
          <p:nvPr/>
        </p:nvSpPr>
        <p:spPr>
          <a:xfrm>
            <a:off x="10472821" y="1828844"/>
            <a:ext cx="1398844" cy="646331"/>
          </a:xfrm>
          <a:prstGeom prst="rect">
            <a:avLst/>
          </a:prstGeom>
          <a:noFill/>
        </p:spPr>
        <p:txBody>
          <a:bodyPr wrap="none" rtlCol="0">
            <a:spAutoFit/>
          </a:bodyPr>
          <a:lstStyle/>
          <a:p>
            <a:pPr algn="ctr"/>
            <a:r>
              <a:rPr lang="en-CA" dirty="0"/>
              <a:t>Timestep 10</a:t>
            </a:r>
          </a:p>
          <a:p>
            <a:pPr algn="ctr"/>
            <a:r>
              <a:rPr lang="en-CA" dirty="0"/>
              <a:t>June 15</a:t>
            </a:r>
          </a:p>
        </p:txBody>
      </p:sp>
      <p:sp>
        <p:nvSpPr>
          <p:cNvPr id="27" name="TextBox 26">
            <a:extLst>
              <a:ext uri="{FF2B5EF4-FFF2-40B4-BE49-F238E27FC236}">
                <a16:creationId xmlns:a16="http://schemas.microsoft.com/office/drawing/2014/main" id="{A2D1DEEC-BA5C-7605-81F9-CC82AFB882BB}"/>
              </a:ext>
            </a:extLst>
          </p:cNvPr>
          <p:cNvSpPr txBox="1"/>
          <p:nvPr/>
        </p:nvSpPr>
        <p:spPr>
          <a:xfrm>
            <a:off x="26773" y="5023181"/>
            <a:ext cx="1398844" cy="646331"/>
          </a:xfrm>
          <a:prstGeom prst="rect">
            <a:avLst/>
          </a:prstGeom>
          <a:noFill/>
        </p:spPr>
        <p:txBody>
          <a:bodyPr wrap="none" rtlCol="0">
            <a:spAutoFit/>
          </a:bodyPr>
          <a:lstStyle/>
          <a:p>
            <a:pPr algn="ctr"/>
            <a:r>
              <a:rPr lang="en-CA" dirty="0"/>
              <a:t>Timestep 16</a:t>
            </a:r>
          </a:p>
          <a:p>
            <a:pPr algn="ctr"/>
            <a:r>
              <a:rPr lang="en-CA" dirty="0"/>
              <a:t>July 15</a:t>
            </a:r>
          </a:p>
        </p:txBody>
      </p:sp>
      <p:sp>
        <p:nvSpPr>
          <p:cNvPr id="30" name="TextBox 29">
            <a:extLst>
              <a:ext uri="{FF2B5EF4-FFF2-40B4-BE49-F238E27FC236}">
                <a16:creationId xmlns:a16="http://schemas.microsoft.com/office/drawing/2014/main" id="{93EBEDBB-6EDA-7B64-FC60-593CA02FFD99}"/>
              </a:ext>
            </a:extLst>
          </p:cNvPr>
          <p:cNvSpPr txBox="1"/>
          <p:nvPr/>
        </p:nvSpPr>
        <p:spPr>
          <a:xfrm>
            <a:off x="10472821" y="5023181"/>
            <a:ext cx="1398844" cy="646331"/>
          </a:xfrm>
          <a:prstGeom prst="rect">
            <a:avLst/>
          </a:prstGeom>
          <a:noFill/>
        </p:spPr>
        <p:txBody>
          <a:bodyPr wrap="none" rtlCol="0">
            <a:spAutoFit/>
          </a:bodyPr>
          <a:lstStyle/>
          <a:p>
            <a:pPr algn="ctr"/>
            <a:r>
              <a:rPr lang="en-CA" dirty="0"/>
              <a:t>Timestep 19</a:t>
            </a:r>
          </a:p>
          <a:p>
            <a:pPr algn="ctr"/>
            <a:r>
              <a:rPr lang="en-CA" dirty="0"/>
              <a:t>July 30</a:t>
            </a:r>
          </a:p>
        </p:txBody>
      </p:sp>
      <p:pic>
        <p:nvPicPr>
          <p:cNvPr id="7" name="Picture 6">
            <a:extLst>
              <a:ext uri="{FF2B5EF4-FFF2-40B4-BE49-F238E27FC236}">
                <a16:creationId xmlns:a16="http://schemas.microsoft.com/office/drawing/2014/main" id="{4EF412DF-4B44-5118-475F-E065BE3B302C}"/>
              </a:ext>
            </a:extLst>
          </p:cNvPr>
          <p:cNvPicPr>
            <a:picLocks noChangeAspect="1"/>
          </p:cNvPicPr>
          <p:nvPr/>
        </p:nvPicPr>
        <p:blipFill>
          <a:blip r:embed="rId6"/>
          <a:stretch>
            <a:fillRect/>
          </a:stretch>
        </p:blipFill>
        <p:spPr>
          <a:xfrm>
            <a:off x="5927527" y="490388"/>
            <a:ext cx="4447890" cy="3036486"/>
          </a:xfrm>
          <a:prstGeom prst="rect">
            <a:avLst/>
          </a:prstGeom>
        </p:spPr>
      </p:pic>
      <p:sp>
        <p:nvSpPr>
          <p:cNvPr id="8" name="TextBox 7">
            <a:extLst>
              <a:ext uri="{FF2B5EF4-FFF2-40B4-BE49-F238E27FC236}">
                <a16:creationId xmlns:a16="http://schemas.microsoft.com/office/drawing/2014/main" id="{822F7B2C-AB1C-6582-2BE1-F5369C4424C2}"/>
              </a:ext>
            </a:extLst>
          </p:cNvPr>
          <p:cNvSpPr txBox="1"/>
          <p:nvPr/>
        </p:nvSpPr>
        <p:spPr>
          <a:xfrm>
            <a:off x="5037631" y="157387"/>
            <a:ext cx="1702967" cy="369332"/>
          </a:xfrm>
          <a:prstGeom prst="rect">
            <a:avLst/>
          </a:prstGeom>
          <a:noFill/>
        </p:spPr>
        <p:txBody>
          <a:bodyPr wrap="none" rtlCol="0">
            <a:spAutoFit/>
          </a:bodyPr>
          <a:lstStyle/>
          <a:p>
            <a:r>
              <a:rPr lang="en-CA" dirty="0"/>
              <a:t>Predicted NDVI</a:t>
            </a:r>
          </a:p>
        </p:txBody>
      </p:sp>
    </p:spTree>
    <p:extLst>
      <p:ext uri="{BB962C8B-B14F-4D97-AF65-F5344CB8AC3E}">
        <p14:creationId xmlns:p14="http://schemas.microsoft.com/office/powerpoint/2010/main" val="4608099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219619fd-75dc-48cb-820d-8f683a95dd8b}" enabled="1" method="Privileged" siteId="{05c95b33-90ca-49d5-b644-288b930b912b}" contentBits="1" removed="0"/>
</clbl:labelList>
</file>

<file path=docProps/app.xml><?xml version="1.0" encoding="utf-8"?>
<Properties xmlns="http://schemas.openxmlformats.org/officeDocument/2006/extended-properties" xmlns:vt="http://schemas.openxmlformats.org/officeDocument/2006/docPropsVTypes">
  <TotalTime>5292</TotalTime>
  <Words>502</Words>
  <Application>Microsoft Office PowerPoint</Application>
  <PresentationFormat>Widescreen</PresentationFormat>
  <Paragraphs>107</Paragraphs>
  <Slides>15</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Aptos</vt:lpstr>
      <vt:lpstr>Aptos Display</vt:lpstr>
      <vt:lpstr>Arial</vt:lpstr>
      <vt:lpstr>Calibri</vt:lpstr>
      <vt:lpstr>Office Theme</vt:lpstr>
      <vt:lpstr>Replicated Contextformer Predictions Initial Results</vt:lpstr>
      <vt:lpstr>Outline </vt:lpstr>
      <vt:lpstr>Site 1: Portugal</vt:lpstr>
      <vt:lpstr>PowerPoint Presentation</vt:lpstr>
      <vt:lpstr>PowerPoint Presentation</vt:lpstr>
      <vt:lpstr>PowerPoint Presentation</vt:lpstr>
      <vt:lpstr>Site 2: Romania</vt:lpstr>
      <vt:lpstr>PowerPoint Presentation</vt:lpstr>
      <vt:lpstr>PowerPoint Presentation</vt:lpstr>
      <vt:lpstr>Site 3: Sweden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Zhang, Dong</dc:creator>
  <cp:lastModifiedBy>Zhang, Dong</cp:lastModifiedBy>
  <cp:revision>19</cp:revision>
  <dcterms:created xsi:type="dcterms:W3CDTF">2025-10-06T16:46:23Z</dcterms:created>
  <dcterms:modified xsi:type="dcterms:W3CDTF">2025-10-16T23:44:03Z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HeaderLocations">
    <vt:lpwstr>Office Theme:8</vt:lpwstr>
  </property>
  <property fmtid="{D5CDD505-2E9C-101B-9397-08002B2CF9AE}" pid="3" name="ClassificationContentMarkingHeaderText">
    <vt:lpwstr>UNCLASSIFIED - NON CLASSIFIÉ</vt:lpwstr>
  </property>
</Properties>
</file>